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1.xml" ContentType="application/vnd.openxmlformats-officedocument.presentationml.tags+xml"/>
  <Override PartName="/ppt/tags/tag12.xml" ContentType="application/vnd.openxmlformats-officedocument.presentationml.tags+xml"/>
  <Override PartName="/ppt/notesSlides/notesSlide1.xml" ContentType="application/vnd.openxmlformats-officedocument.presentationml.notesSlide+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notesSlides/notesSlide5.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tags/tag23.xml" ContentType="application/vnd.openxmlformats-officedocument.presentationml.tags+xml"/>
  <Override PartName="/ppt/notesSlides/notesSlide7.xml" ContentType="application/vnd.openxmlformats-officedocument.presentationml.notesSlide+xml"/>
  <Override PartName="/ppt/tags/tag24.xml" ContentType="application/vnd.openxmlformats-officedocument.presentationml.tags+xml"/>
  <Override PartName="/ppt/notesSlides/notesSlide8.xml" ContentType="application/vnd.openxmlformats-officedocument.presentationml.notesSlide+xml"/>
  <Override PartName="/ppt/tags/tag25.xml" ContentType="application/vnd.openxmlformats-officedocument.presentationml.tags+xml"/>
  <Override PartName="/ppt/notesSlides/notesSlide9.xml" ContentType="application/vnd.openxmlformats-officedocument.presentationml.notesSlide+xml"/>
  <Override PartName="/ppt/tags/tag2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7" r:id="rId2"/>
    <p:sldId id="288" r:id="rId3"/>
    <p:sldId id="278" r:id="rId4"/>
    <p:sldId id="286" r:id="rId5"/>
    <p:sldId id="296" r:id="rId6"/>
    <p:sldId id="263" r:id="rId7"/>
    <p:sldId id="264" r:id="rId8"/>
    <p:sldId id="266" r:id="rId9"/>
    <p:sldId id="276" r:id="rId10"/>
    <p:sldId id="265" r:id="rId11"/>
    <p:sldId id="270" r:id="rId12"/>
    <p:sldId id="271" r:id="rId13"/>
    <p:sldId id="273" r:id="rId14"/>
    <p:sldId id="277" r:id="rId15"/>
    <p:sldId id="275" r:id="rId16"/>
    <p:sldId id="274" r:id="rId17"/>
    <p:sldId id="280" r:id="rId18"/>
    <p:sldId id="287" r:id="rId19"/>
    <p:sldId id="279" r:id="rId20"/>
    <p:sldId id="284" r:id="rId21"/>
    <p:sldId id="281" r:id="rId22"/>
    <p:sldId id="282" r:id="rId23"/>
    <p:sldId id="283" r:id="rId24"/>
    <p:sldId id="290" r:id="rId25"/>
    <p:sldId id="289" r:id="rId26"/>
    <p:sldId id="285" r:id="rId27"/>
    <p:sldId id="291" r:id="rId28"/>
    <p:sldId id="294" r:id="rId29"/>
    <p:sldId id="295" r:id="rId30"/>
    <p:sldId id="292" r:id="rId31"/>
    <p:sldId id="293" r:id="rId32"/>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1" d="100"/>
          <a:sy n="111" d="100"/>
        </p:scale>
        <p:origin x="-522" y="-78"/>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8321B6-604B-479F-8B31-8BC6B1CC5439}" type="doc">
      <dgm:prSet loTypeId="urn:microsoft.com/office/officeart/2005/8/layout/chevron1" loCatId="process" qsTypeId="urn:microsoft.com/office/officeart/2005/8/quickstyle/simple1" qsCatId="simple" csTypeId="urn:microsoft.com/office/officeart/2005/8/colors/colorful5" csCatId="colorful" phldr="1"/>
      <dgm:spPr/>
    </dgm:pt>
    <dgm:pt modelId="{26A201AE-233A-4783-9950-0C7771CFA683}">
      <dgm:prSet phldrT="[Text]"/>
      <dgm:spPr/>
      <dgm:t>
        <a:bodyPr/>
        <a:lstStyle/>
        <a:p>
          <a:r>
            <a:rPr lang="en-US" dirty="0" smtClean="0"/>
            <a:t>URI symptoms</a:t>
          </a:r>
          <a:endParaRPr lang="en-US" dirty="0"/>
        </a:p>
      </dgm:t>
    </dgm:pt>
    <dgm:pt modelId="{D7D25CC4-4A50-4D15-AA8D-867CD3279D94}" type="parTrans" cxnId="{0983BFFF-BBBF-4189-9A4F-066350FACD12}">
      <dgm:prSet/>
      <dgm:spPr/>
      <dgm:t>
        <a:bodyPr/>
        <a:lstStyle/>
        <a:p>
          <a:endParaRPr lang="en-US"/>
        </a:p>
      </dgm:t>
    </dgm:pt>
    <dgm:pt modelId="{4B5E2269-C48B-4AEC-B00E-9AC6A605D8F8}" type="sibTrans" cxnId="{0983BFFF-BBBF-4189-9A4F-066350FACD12}">
      <dgm:prSet/>
      <dgm:spPr/>
      <dgm:t>
        <a:bodyPr/>
        <a:lstStyle/>
        <a:p>
          <a:endParaRPr lang="en-US"/>
        </a:p>
      </dgm:t>
    </dgm:pt>
    <dgm:pt modelId="{06F988C5-C8C2-42F8-9B05-5754000522FD}">
      <dgm:prSet phldrT="[Text]"/>
      <dgm:spPr/>
      <dgm:t>
        <a:bodyPr/>
        <a:lstStyle/>
        <a:p>
          <a:r>
            <a:rPr lang="en-US" b="1" dirty="0" smtClean="0"/>
            <a:t>Days 2-3</a:t>
          </a:r>
        </a:p>
        <a:p>
          <a:r>
            <a:rPr lang="en-US" dirty="0" smtClean="0"/>
            <a:t>Lower Respiratory Symptoms</a:t>
          </a:r>
          <a:endParaRPr lang="en-US" dirty="0"/>
        </a:p>
      </dgm:t>
    </dgm:pt>
    <dgm:pt modelId="{852669FB-F81B-49CC-80C0-B09236E1C0F3}" type="parTrans" cxnId="{86D8653D-B9A9-48F6-8D46-9F53BAE63A1E}">
      <dgm:prSet/>
      <dgm:spPr/>
      <dgm:t>
        <a:bodyPr/>
        <a:lstStyle/>
        <a:p>
          <a:endParaRPr lang="en-US"/>
        </a:p>
      </dgm:t>
    </dgm:pt>
    <dgm:pt modelId="{EAD5E590-7AA8-4FAE-941D-A9E703BD2442}" type="sibTrans" cxnId="{86D8653D-B9A9-48F6-8D46-9F53BAE63A1E}">
      <dgm:prSet/>
      <dgm:spPr/>
      <dgm:t>
        <a:bodyPr/>
        <a:lstStyle/>
        <a:p>
          <a:endParaRPr lang="en-US"/>
        </a:p>
      </dgm:t>
    </dgm:pt>
    <dgm:pt modelId="{778E4749-3231-4164-8019-65553C3CBD0D}">
      <dgm:prSet phldrT="[Text]"/>
      <dgm:spPr/>
      <dgm:t>
        <a:bodyPr/>
        <a:lstStyle/>
        <a:p>
          <a:r>
            <a:rPr lang="en-US" b="1" dirty="0" smtClean="0"/>
            <a:t>Days 3-5</a:t>
          </a:r>
        </a:p>
        <a:p>
          <a:r>
            <a:rPr lang="en-US" dirty="0" smtClean="0"/>
            <a:t>Peak Illness Symptoms</a:t>
          </a:r>
          <a:endParaRPr lang="en-US" dirty="0"/>
        </a:p>
      </dgm:t>
    </dgm:pt>
    <dgm:pt modelId="{ED0ABDB2-F666-47AA-80CB-02A4E729A3F3}" type="parTrans" cxnId="{1B0068DF-5421-4F1E-B017-65190AECC42F}">
      <dgm:prSet/>
      <dgm:spPr/>
      <dgm:t>
        <a:bodyPr/>
        <a:lstStyle/>
        <a:p>
          <a:endParaRPr lang="en-US"/>
        </a:p>
      </dgm:t>
    </dgm:pt>
    <dgm:pt modelId="{0C8179A6-3932-4CE6-B8AA-D3C54E8853D4}" type="sibTrans" cxnId="{1B0068DF-5421-4F1E-B017-65190AECC42F}">
      <dgm:prSet/>
      <dgm:spPr/>
      <dgm:t>
        <a:bodyPr/>
        <a:lstStyle/>
        <a:p>
          <a:endParaRPr lang="en-US"/>
        </a:p>
      </dgm:t>
    </dgm:pt>
    <dgm:pt modelId="{30D1C210-8E19-4953-A958-1D535FE4CD45}">
      <dgm:prSet/>
      <dgm:spPr/>
      <dgm:t>
        <a:bodyPr/>
        <a:lstStyle/>
        <a:p>
          <a:r>
            <a:rPr lang="en-US" b="1" dirty="0" smtClean="0"/>
            <a:t>Resolution</a:t>
          </a:r>
        </a:p>
        <a:p>
          <a:r>
            <a:rPr lang="en-US" dirty="0" smtClean="0"/>
            <a:t>With cough lingering 8-15 days</a:t>
          </a:r>
          <a:endParaRPr lang="en-US" dirty="0"/>
        </a:p>
      </dgm:t>
    </dgm:pt>
    <dgm:pt modelId="{7F3DDD8F-36CB-4D9E-ABE6-C10FEFD41120}" type="parTrans" cxnId="{08FB7F48-B7FF-4C4A-A5F1-1467C2029C55}">
      <dgm:prSet/>
      <dgm:spPr/>
      <dgm:t>
        <a:bodyPr/>
        <a:lstStyle/>
        <a:p>
          <a:endParaRPr lang="en-US"/>
        </a:p>
      </dgm:t>
    </dgm:pt>
    <dgm:pt modelId="{FF8F58FA-61B7-4508-84FA-8169161BE5D9}" type="sibTrans" cxnId="{08FB7F48-B7FF-4C4A-A5F1-1467C2029C55}">
      <dgm:prSet/>
      <dgm:spPr/>
      <dgm:t>
        <a:bodyPr/>
        <a:lstStyle/>
        <a:p>
          <a:endParaRPr lang="en-US"/>
        </a:p>
      </dgm:t>
    </dgm:pt>
    <dgm:pt modelId="{72B42313-8AFA-468F-9E27-54DE58C4C907}" type="pres">
      <dgm:prSet presAssocID="{9C8321B6-604B-479F-8B31-8BC6B1CC5439}" presName="Name0" presStyleCnt="0">
        <dgm:presLayoutVars>
          <dgm:dir/>
          <dgm:animLvl val="lvl"/>
          <dgm:resizeHandles val="exact"/>
        </dgm:presLayoutVars>
      </dgm:prSet>
      <dgm:spPr/>
    </dgm:pt>
    <dgm:pt modelId="{1D7EA895-1F84-4194-A232-684FC1F21FCC}" type="pres">
      <dgm:prSet presAssocID="{26A201AE-233A-4783-9950-0C7771CFA683}" presName="parTxOnly" presStyleLbl="node1" presStyleIdx="0" presStyleCnt="4">
        <dgm:presLayoutVars>
          <dgm:chMax val="0"/>
          <dgm:chPref val="0"/>
          <dgm:bulletEnabled val="1"/>
        </dgm:presLayoutVars>
      </dgm:prSet>
      <dgm:spPr/>
      <dgm:t>
        <a:bodyPr/>
        <a:lstStyle/>
        <a:p>
          <a:endParaRPr lang="en-US"/>
        </a:p>
      </dgm:t>
    </dgm:pt>
    <dgm:pt modelId="{D303E051-5CBC-4AA9-839B-836C8962BD11}" type="pres">
      <dgm:prSet presAssocID="{4B5E2269-C48B-4AEC-B00E-9AC6A605D8F8}" presName="parTxOnlySpace" presStyleCnt="0"/>
      <dgm:spPr/>
    </dgm:pt>
    <dgm:pt modelId="{38E8BD86-0264-4E2D-915D-33E41741B4A9}" type="pres">
      <dgm:prSet presAssocID="{06F988C5-C8C2-42F8-9B05-5754000522FD}" presName="parTxOnly" presStyleLbl="node1" presStyleIdx="1" presStyleCnt="4">
        <dgm:presLayoutVars>
          <dgm:chMax val="0"/>
          <dgm:chPref val="0"/>
          <dgm:bulletEnabled val="1"/>
        </dgm:presLayoutVars>
      </dgm:prSet>
      <dgm:spPr/>
      <dgm:t>
        <a:bodyPr/>
        <a:lstStyle/>
        <a:p>
          <a:endParaRPr lang="en-US"/>
        </a:p>
      </dgm:t>
    </dgm:pt>
    <dgm:pt modelId="{A7E75024-333A-48D5-BAE9-5F0417BA4E11}" type="pres">
      <dgm:prSet presAssocID="{EAD5E590-7AA8-4FAE-941D-A9E703BD2442}" presName="parTxOnlySpace" presStyleCnt="0"/>
      <dgm:spPr/>
    </dgm:pt>
    <dgm:pt modelId="{BE2A335D-15DA-4B66-9DB4-916D7CA1D2F3}" type="pres">
      <dgm:prSet presAssocID="{778E4749-3231-4164-8019-65553C3CBD0D}" presName="parTxOnly" presStyleLbl="node1" presStyleIdx="2" presStyleCnt="4">
        <dgm:presLayoutVars>
          <dgm:chMax val="0"/>
          <dgm:chPref val="0"/>
          <dgm:bulletEnabled val="1"/>
        </dgm:presLayoutVars>
      </dgm:prSet>
      <dgm:spPr/>
      <dgm:t>
        <a:bodyPr/>
        <a:lstStyle/>
        <a:p>
          <a:endParaRPr lang="en-US"/>
        </a:p>
      </dgm:t>
    </dgm:pt>
    <dgm:pt modelId="{8674B30D-BDDC-4DFE-8EB0-C5EB812B6665}" type="pres">
      <dgm:prSet presAssocID="{0C8179A6-3932-4CE6-B8AA-D3C54E8853D4}" presName="parTxOnlySpace" presStyleCnt="0"/>
      <dgm:spPr/>
    </dgm:pt>
    <dgm:pt modelId="{7F784F4B-D1BA-46E3-9E8C-3F5A9E9A3CCF}" type="pres">
      <dgm:prSet presAssocID="{30D1C210-8E19-4953-A958-1D535FE4CD45}" presName="parTxOnly" presStyleLbl="node1" presStyleIdx="3" presStyleCnt="4">
        <dgm:presLayoutVars>
          <dgm:chMax val="0"/>
          <dgm:chPref val="0"/>
          <dgm:bulletEnabled val="1"/>
        </dgm:presLayoutVars>
      </dgm:prSet>
      <dgm:spPr/>
      <dgm:t>
        <a:bodyPr/>
        <a:lstStyle/>
        <a:p>
          <a:endParaRPr lang="en-US"/>
        </a:p>
      </dgm:t>
    </dgm:pt>
  </dgm:ptLst>
  <dgm:cxnLst>
    <dgm:cxn modelId="{0983BFFF-BBBF-4189-9A4F-066350FACD12}" srcId="{9C8321B6-604B-479F-8B31-8BC6B1CC5439}" destId="{26A201AE-233A-4783-9950-0C7771CFA683}" srcOrd="0" destOrd="0" parTransId="{D7D25CC4-4A50-4D15-AA8D-867CD3279D94}" sibTransId="{4B5E2269-C48B-4AEC-B00E-9AC6A605D8F8}"/>
    <dgm:cxn modelId="{86D8653D-B9A9-48F6-8D46-9F53BAE63A1E}" srcId="{9C8321B6-604B-479F-8B31-8BC6B1CC5439}" destId="{06F988C5-C8C2-42F8-9B05-5754000522FD}" srcOrd="1" destOrd="0" parTransId="{852669FB-F81B-49CC-80C0-B09236E1C0F3}" sibTransId="{EAD5E590-7AA8-4FAE-941D-A9E703BD2442}"/>
    <dgm:cxn modelId="{89E717C2-63B2-4566-8958-926F8E05E8DA}" type="presOf" srcId="{9C8321B6-604B-479F-8B31-8BC6B1CC5439}" destId="{72B42313-8AFA-468F-9E27-54DE58C4C907}" srcOrd="0" destOrd="0" presId="urn:microsoft.com/office/officeart/2005/8/layout/chevron1"/>
    <dgm:cxn modelId="{1B0068DF-5421-4F1E-B017-65190AECC42F}" srcId="{9C8321B6-604B-479F-8B31-8BC6B1CC5439}" destId="{778E4749-3231-4164-8019-65553C3CBD0D}" srcOrd="2" destOrd="0" parTransId="{ED0ABDB2-F666-47AA-80CB-02A4E729A3F3}" sibTransId="{0C8179A6-3932-4CE6-B8AA-D3C54E8853D4}"/>
    <dgm:cxn modelId="{08FB7F48-B7FF-4C4A-A5F1-1467C2029C55}" srcId="{9C8321B6-604B-479F-8B31-8BC6B1CC5439}" destId="{30D1C210-8E19-4953-A958-1D535FE4CD45}" srcOrd="3" destOrd="0" parTransId="{7F3DDD8F-36CB-4D9E-ABE6-C10FEFD41120}" sibTransId="{FF8F58FA-61B7-4508-84FA-8169161BE5D9}"/>
    <dgm:cxn modelId="{EBE23861-AE97-4F2E-B721-03D0F8AF145F}" type="presOf" srcId="{778E4749-3231-4164-8019-65553C3CBD0D}" destId="{BE2A335D-15DA-4B66-9DB4-916D7CA1D2F3}" srcOrd="0" destOrd="0" presId="urn:microsoft.com/office/officeart/2005/8/layout/chevron1"/>
    <dgm:cxn modelId="{E109FB8F-233A-4F7F-9A19-C577465085DC}" type="presOf" srcId="{30D1C210-8E19-4953-A958-1D535FE4CD45}" destId="{7F784F4B-D1BA-46E3-9E8C-3F5A9E9A3CCF}" srcOrd="0" destOrd="0" presId="urn:microsoft.com/office/officeart/2005/8/layout/chevron1"/>
    <dgm:cxn modelId="{F2EDFCC9-E991-41AA-B7E7-66F725BE189C}" type="presOf" srcId="{06F988C5-C8C2-42F8-9B05-5754000522FD}" destId="{38E8BD86-0264-4E2D-915D-33E41741B4A9}" srcOrd="0" destOrd="0" presId="urn:microsoft.com/office/officeart/2005/8/layout/chevron1"/>
    <dgm:cxn modelId="{A34954E3-55AF-4366-8FD0-6212C502D067}" type="presOf" srcId="{26A201AE-233A-4783-9950-0C7771CFA683}" destId="{1D7EA895-1F84-4194-A232-684FC1F21FCC}" srcOrd="0" destOrd="0" presId="urn:microsoft.com/office/officeart/2005/8/layout/chevron1"/>
    <dgm:cxn modelId="{90705D1F-275F-4D26-A8F5-3B53F79CACDA}" type="presParOf" srcId="{72B42313-8AFA-468F-9E27-54DE58C4C907}" destId="{1D7EA895-1F84-4194-A232-684FC1F21FCC}" srcOrd="0" destOrd="0" presId="urn:microsoft.com/office/officeart/2005/8/layout/chevron1"/>
    <dgm:cxn modelId="{4D1BC4F9-B9E8-420D-84E2-871CFF160355}" type="presParOf" srcId="{72B42313-8AFA-468F-9E27-54DE58C4C907}" destId="{D303E051-5CBC-4AA9-839B-836C8962BD11}" srcOrd="1" destOrd="0" presId="urn:microsoft.com/office/officeart/2005/8/layout/chevron1"/>
    <dgm:cxn modelId="{38972A48-53E9-4567-94CB-E23CAF750BBD}" type="presParOf" srcId="{72B42313-8AFA-468F-9E27-54DE58C4C907}" destId="{38E8BD86-0264-4E2D-915D-33E41741B4A9}" srcOrd="2" destOrd="0" presId="urn:microsoft.com/office/officeart/2005/8/layout/chevron1"/>
    <dgm:cxn modelId="{BB1169C4-72DC-4B8B-9E33-7CEA257FFE65}" type="presParOf" srcId="{72B42313-8AFA-468F-9E27-54DE58C4C907}" destId="{A7E75024-333A-48D5-BAE9-5F0417BA4E11}" srcOrd="3" destOrd="0" presId="urn:microsoft.com/office/officeart/2005/8/layout/chevron1"/>
    <dgm:cxn modelId="{9136C6F3-0A46-492A-8CC0-F11E55202E9C}" type="presParOf" srcId="{72B42313-8AFA-468F-9E27-54DE58C4C907}" destId="{BE2A335D-15DA-4B66-9DB4-916D7CA1D2F3}" srcOrd="4" destOrd="0" presId="urn:microsoft.com/office/officeart/2005/8/layout/chevron1"/>
    <dgm:cxn modelId="{6352933E-8980-4D6E-8BCF-3005EE314231}" type="presParOf" srcId="{72B42313-8AFA-468F-9E27-54DE58C4C907}" destId="{8674B30D-BDDC-4DFE-8EB0-C5EB812B6665}" srcOrd="5" destOrd="0" presId="urn:microsoft.com/office/officeart/2005/8/layout/chevron1"/>
    <dgm:cxn modelId="{DF952EF9-C3B2-4275-9549-24147B1DA28B}" type="presParOf" srcId="{72B42313-8AFA-468F-9E27-54DE58C4C907}" destId="{7F784F4B-D1BA-46E3-9E8C-3F5A9E9A3CCF}"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7EA895-1F84-4194-A232-684FC1F21FCC}">
      <dsp:nvSpPr>
        <dsp:cNvPr id="0" name=""/>
        <dsp:cNvSpPr/>
      </dsp:nvSpPr>
      <dsp:spPr>
        <a:xfrm>
          <a:off x="4630" y="832522"/>
          <a:ext cx="2695388" cy="1078155"/>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smtClean="0"/>
            <a:t>URI symptoms</a:t>
          </a:r>
          <a:endParaRPr lang="en-US" sz="1600" kern="1200" dirty="0"/>
        </a:p>
      </dsp:txBody>
      <dsp:txXfrm>
        <a:off x="543708" y="832522"/>
        <a:ext cx="1617233" cy="1078155"/>
      </dsp:txXfrm>
    </dsp:sp>
    <dsp:sp modelId="{38E8BD86-0264-4E2D-915D-33E41741B4A9}">
      <dsp:nvSpPr>
        <dsp:cNvPr id="0" name=""/>
        <dsp:cNvSpPr/>
      </dsp:nvSpPr>
      <dsp:spPr>
        <a:xfrm>
          <a:off x="2430480" y="832522"/>
          <a:ext cx="2695388" cy="1078155"/>
        </a:xfrm>
        <a:prstGeom prst="chevron">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b="1" kern="1200" dirty="0" smtClean="0"/>
            <a:t>Days 2-3</a:t>
          </a:r>
        </a:p>
        <a:p>
          <a:pPr lvl="0" algn="ctr" defTabSz="711200">
            <a:lnSpc>
              <a:spcPct val="90000"/>
            </a:lnSpc>
            <a:spcBef>
              <a:spcPct val="0"/>
            </a:spcBef>
            <a:spcAft>
              <a:spcPct val="35000"/>
            </a:spcAft>
          </a:pPr>
          <a:r>
            <a:rPr lang="en-US" sz="1600" kern="1200" dirty="0" smtClean="0"/>
            <a:t>Lower Respiratory Symptoms</a:t>
          </a:r>
          <a:endParaRPr lang="en-US" sz="1600" kern="1200" dirty="0"/>
        </a:p>
      </dsp:txBody>
      <dsp:txXfrm>
        <a:off x="2969558" y="832522"/>
        <a:ext cx="1617233" cy="1078155"/>
      </dsp:txXfrm>
    </dsp:sp>
    <dsp:sp modelId="{BE2A335D-15DA-4B66-9DB4-916D7CA1D2F3}">
      <dsp:nvSpPr>
        <dsp:cNvPr id="0" name=""/>
        <dsp:cNvSpPr/>
      </dsp:nvSpPr>
      <dsp:spPr>
        <a:xfrm>
          <a:off x="4856330" y="832522"/>
          <a:ext cx="2695388" cy="1078155"/>
        </a:xfrm>
        <a:prstGeom prst="chevron">
          <a:avLst/>
        </a:prstGeom>
        <a:solidFill>
          <a:schemeClr val="accent5">
            <a:hueOff val="-4902231"/>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b="1" kern="1200" dirty="0" smtClean="0"/>
            <a:t>Days 3-5</a:t>
          </a:r>
        </a:p>
        <a:p>
          <a:pPr lvl="0" algn="ctr" defTabSz="711200">
            <a:lnSpc>
              <a:spcPct val="90000"/>
            </a:lnSpc>
            <a:spcBef>
              <a:spcPct val="0"/>
            </a:spcBef>
            <a:spcAft>
              <a:spcPct val="35000"/>
            </a:spcAft>
          </a:pPr>
          <a:r>
            <a:rPr lang="en-US" sz="1600" kern="1200" dirty="0" smtClean="0"/>
            <a:t>Peak Illness Symptoms</a:t>
          </a:r>
          <a:endParaRPr lang="en-US" sz="1600" kern="1200" dirty="0"/>
        </a:p>
      </dsp:txBody>
      <dsp:txXfrm>
        <a:off x="5395408" y="832522"/>
        <a:ext cx="1617233" cy="1078155"/>
      </dsp:txXfrm>
    </dsp:sp>
    <dsp:sp modelId="{7F784F4B-D1BA-46E3-9E8C-3F5A9E9A3CCF}">
      <dsp:nvSpPr>
        <dsp:cNvPr id="0" name=""/>
        <dsp:cNvSpPr/>
      </dsp:nvSpPr>
      <dsp:spPr>
        <a:xfrm>
          <a:off x="7282180" y="832522"/>
          <a:ext cx="2695388" cy="1078155"/>
        </a:xfrm>
        <a:prstGeom prst="chevron">
          <a:avLst/>
        </a:prstGeom>
        <a:solidFill>
          <a:schemeClr val="accent5">
            <a:hueOff val="-7353345"/>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b="1" kern="1200" dirty="0" smtClean="0"/>
            <a:t>Resolution</a:t>
          </a:r>
        </a:p>
        <a:p>
          <a:pPr lvl="0" algn="ctr" defTabSz="711200">
            <a:lnSpc>
              <a:spcPct val="90000"/>
            </a:lnSpc>
            <a:spcBef>
              <a:spcPct val="0"/>
            </a:spcBef>
            <a:spcAft>
              <a:spcPct val="35000"/>
            </a:spcAft>
          </a:pPr>
          <a:r>
            <a:rPr lang="en-US" sz="1600" kern="1200" dirty="0" smtClean="0"/>
            <a:t>With cough lingering 8-15 days</a:t>
          </a:r>
          <a:endParaRPr lang="en-US" sz="1600" kern="1200" dirty="0"/>
        </a:p>
      </dsp:txBody>
      <dsp:txXfrm>
        <a:off x="7821258" y="832522"/>
        <a:ext cx="1617233" cy="107815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95FBAF-0C27-4724-8040-C6F2729D97BE}" type="datetimeFigureOut">
              <a:rPr lang="en-US" smtClean="0"/>
              <a:t>5/24/2019</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B12C9D-F975-49A4-8A24-3CEC030734A6}" type="slidenum">
              <a:rPr lang="en-US" smtClean="0"/>
              <a:t>‹#›</a:t>
            </a:fld>
            <a:endParaRPr lang="en-US"/>
          </a:p>
        </p:txBody>
      </p:sp>
    </p:spTree>
    <p:extLst>
      <p:ext uri="{BB962C8B-B14F-4D97-AF65-F5344CB8AC3E}">
        <p14:creationId xmlns:p14="http://schemas.microsoft.com/office/powerpoint/2010/main" val="1726432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History</a:t>
            </a:r>
            <a:r>
              <a:rPr lang="en-US" baseline="0" dirty="0" smtClean="0"/>
              <a:t> – focus on constellation of symptoms and discerning if another dx more accurate</a:t>
            </a:r>
          </a:p>
          <a:p>
            <a:r>
              <a:rPr lang="en-US" baseline="0" dirty="0" smtClean="0"/>
              <a:t>Assessing for risk factors</a:t>
            </a:r>
          </a:p>
          <a:p>
            <a:r>
              <a:rPr lang="en-US" baseline="0" dirty="0" smtClean="0"/>
              <a:t>Physical – focus on mental status, feeding and hydration</a:t>
            </a:r>
          </a:p>
          <a:p>
            <a:r>
              <a:rPr lang="en-US" baseline="0" dirty="0" smtClean="0"/>
              <a:t>Respiratory rate – can be variable in small children, better to count for an entire minute</a:t>
            </a:r>
            <a:endParaRPr lang="en-US" dirty="0"/>
          </a:p>
        </p:txBody>
      </p:sp>
      <p:sp>
        <p:nvSpPr>
          <p:cNvPr id="4" name="Slide Number Placeholder 3"/>
          <p:cNvSpPr>
            <a:spLocks noGrp="1"/>
          </p:cNvSpPr>
          <p:nvPr>
            <p:ph type="sldNum" sz="quarter" idx="10"/>
          </p:nvPr>
        </p:nvSpPr>
        <p:spPr/>
        <p:txBody>
          <a:bodyPr/>
          <a:lstStyle/>
          <a:p>
            <a:fld id="{E3B12C9D-F975-49A4-8A24-3CEC030734A6}" type="slidenum">
              <a:rPr lang="en-US" smtClean="0"/>
              <a:t>16</a:t>
            </a:fld>
            <a:endParaRPr lang="en-US"/>
          </a:p>
        </p:txBody>
      </p:sp>
    </p:spTree>
    <p:extLst>
      <p:ext uri="{BB962C8B-B14F-4D97-AF65-F5344CB8AC3E}">
        <p14:creationId xmlns:p14="http://schemas.microsoft.com/office/powerpoint/2010/main" val="3244957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Seasonal – If you test and it is not the typical season, high</a:t>
            </a:r>
            <a:r>
              <a:rPr lang="en-US" baseline="0" dirty="0" smtClean="0"/>
              <a:t> degree of false positives</a:t>
            </a:r>
          </a:p>
          <a:p>
            <a:endParaRPr lang="en-US" baseline="0" dirty="0" smtClean="0"/>
          </a:p>
          <a:p>
            <a:r>
              <a:rPr lang="en-US" baseline="0" dirty="0" smtClean="0"/>
              <a:t>PCR tests more common – Caution interpreting due to sensitivity of picking up viruses that are continuing to be shed sometimes weeks after acute infection – Not cause of current illness</a:t>
            </a:r>
          </a:p>
          <a:p>
            <a:r>
              <a:rPr lang="en-US" baseline="0" dirty="0" smtClean="0"/>
              <a:t>Up to 25% of asymptomatic children test + with PCR tests</a:t>
            </a:r>
          </a:p>
          <a:p>
            <a:r>
              <a:rPr lang="en-US" baseline="0" dirty="0" smtClean="0"/>
              <a:t>30% of children infected with RSV are co-infected with another virus – does not predict severity</a:t>
            </a:r>
            <a:endParaRPr lang="en-US" dirty="0"/>
          </a:p>
        </p:txBody>
      </p:sp>
      <p:sp>
        <p:nvSpPr>
          <p:cNvPr id="4" name="Slide Number Placeholder 3"/>
          <p:cNvSpPr>
            <a:spLocks noGrp="1"/>
          </p:cNvSpPr>
          <p:nvPr>
            <p:ph type="sldNum" sz="quarter" idx="10"/>
          </p:nvPr>
        </p:nvSpPr>
        <p:spPr/>
        <p:txBody>
          <a:bodyPr/>
          <a:lstStyle/>
          <a:p>
            <a:fld id="{E3B12C9D-F975-49A4-8A24-3CEC030734A6}" type="slidenum">
              <a:rPr lang="en-US" smtClean="0"/>
              <a:t>18</a:t>
            </a:fld>
            <a:endParaRPr lang="en-US"/>
          </a:p>
        </p:txBody>
      </p:sp>
    </p:spTree>
    <p:extLst>
      <p:ext uri="{BB962C8B-B14F-4D97-AF65-F5344CB8AC3E}">
        <p14:creationId xmlns:p14="http://schemas.microsoft.com/office/powerpoint/2010/main" val="1769726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Typically see </a:t>
            </a:r>
            <a:r>
              <a:rPr lang="en-US" dirty="0" err="1" smtClean="0"/>
              <a:t>peribronchial</a:t>
            </a:r>
            <a:r>
              <a:rPr lang="en-US" baseline="0" dirty="0" smtClean="0"/>
              <a:t> cuffing and atelectasis – mistaken for infiltrate and leads to antibiotics</a:t>
            </a:r>
            <a:endParaRPr lang="en-US" dirty="0"/>
          </a:p>
        </p:txBody>
      </p:sp>
      <p:sp>
        <p:nvSpPr>
          <p:cNvPr id="4" name="Slide Number Placeholder 3"/>
          <p:cNvSpPr>
            <a:spLocks noGrp="1"/>
          </p:cNvSpPr>
          <p:nvPr>
            <p:ph type="sldNum" sz="quarter" idx="10"/>
          </p:nvPr>
        </p:nvSpPr>
        <p:spPr/>
        <p:txBody>
          <a:bodyPr/>
          <a:lstStyle/>
          <a:p>
            <a:fld id="{E3B12C9D-F975-49A4-8A24-3CEC030734A6}" type="slidenum">
              <a:rPr lang="en-US" smtClean="0"/>
              <a:t>19</a:t>
            </a:fld>
            <a:endParaRPr lang="en-US"/>
          </a:p>
        </p:txBody>
      </p:sp>
    </p:spTree>
    <p:extLst>
      <p:ext uri="{BB962C8B-B14F-4D97-AF65-F5344CB8AC3E}">
        <p14:creationId xmlns:p14="http://schemas.microsoft.com/office/powerpoint/2010/main" val="121438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 subset may be responders due to smooth muscle contraction – not substantial.</a:t>
            </a:r>
          </a:p>
          <a:p>
            <a:r>
              <a:rPr lang="en-US" dirty="0" smtClean="0"/>
              <a:t>Risks: tremors, tachycardia, cost</a:t>
            </a:r>
            <a:endParaRPr lang="en-US" dirty="0"/>
          </a:p>
        </p:txBody>
      </p:sp>
      <p:sp>
        <p:nvSpPr>
          <p:cNvPr id="4" name="Slide Number Placeholder 3"/>
          <p:cNvSpPr>
            <a:spLocks noGrp="1"/>
          </p:cNvSpPr>
          <p:nvPr>
            <p:ph type="sldNum" sz="quarter" idx="10"/>
          </p:nvPr>
        </p:nvSpPr>
        <p:spPr/>
        <p:txBody>
          <a:bodyPr/>
          <a:lstStyle/>
          <a:p>
            <a:fld id="{E3B12C9D-F975-49A4-8A24-3CEC030734A6}" type="slidenum">
              <a:rPr lang="en-US" smtClean="0"/>
              <a:t>23</a:t>
            </a:fld>
            <a:endParaRPr lang="en-US"/>
          </a:p>
        </p:txBody>
      </p:sp>
    </p:spTree>
    <p:extLst>
      <p:ext uri="{BB962C8B-B14F-4D97-AF65-F5344CB8AC3E}">
        <p14:creationId xmlns:p14="http://schemas.microsoft.com/office/powerpoint/2010/main" val="2090140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Physiologic evidence suggests that hypertonic saline increases </a:t>
            </a:r>
            <a:r>
              <a:rPr lang="en-US" sz="1200" b="0" i="0" kern="1200" dirty="0" err="1" smtClean="0">
                <a:solidFill>
                  <a:schemeClr val="tx1"/>
                </a:solidFill>
                <a:effectLst/>
                <a:latin typeface="+mn-lt"/>
                <a:ea typeface="+mn-ea"/>
                <a:cs typeface="+mn-cs"/>
              </a:rPr>
              <a:t>mucociliary</a:t>
            </a:r>
            <a:r>
              <a:rPr lang="en-US" sz="1200" b="0" i="0" kern="1200" dirty="0" smtClean="0">
                <a:solidFill>
                  <a:schemeClr val="tx1"/>
                </a:solidFill>
                <a:effectLst/>
                <a:latin typeface="+mn-lt"/>
                <a:ea typeface="+mn-ea"/>
                <a:cs typeface="+mn-cs"/>
              </a:rPr>
              <a:t> clearance in both normal and diseased lungs – presumed only – no literature to support</a:t>
            </a:r>
            <a:endParaRPr lang="en-US" dirty="0"/>
          </a:p>
        </p:txBody>
      </p:sp>
      <p:sp>
        <p:nvSpPr>
          <p:cNvPr id="4" name="Slide Number Placeholder 3"/>
          <p:cNvSpPr>
            <a:spLocks noGrp="1"/>
          </p:cNvSpPr>
          <p:nvPr>
            <p:ph type="sldNum" sz="quarter" idx="10"/>
          </p:nvPr>
        </p:nvSpPr>
        <p:spPr/>
        <p:txBody>
          <a:bodyPr/>
          <a:lstStyle/>
          <a:p>
            <a:fld id="{E3B12C9D-F975-49A4-8A24-3CEC030734A6}" type="slidenum">
              <a:rPr lang="en-US" smtClean="0"/>
              <a:t>24</a:t>
            </a:fld>
            <a:endParaRPr lang="en-US"/>
          </a:p>
        </p:txBody>
      </p:sp>
    </p:spTree>
    <p:extLst>
      <p:ext uri="{BB962C8B-B14F-4D97-AF65-F5344CB8AC3E}">
        <p14:creationId xmlns:p14="http://schemas.microsoft.com/office/powerpoint/2010/main" val="3218891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 produce edema –</a:t>
            </a:r>
            <a:r>
              <a:rPr lang="en-US" baseline="0" dirty="0" smtClean="0"/>
              <a:t> nasal obstruction</a:t>
            </a:r>
            <a:endParaRPr lang="en-US" dirty="0"/>
          </a:p>
        </p:txBody>
      </p:sp>
      <p:sp>
        <p:nvSpPr>
          <p:cNvPr id="4" name="Slide Number Placeholder 3"/>
          <p:cNvSpPr>
            <a:spLocks noGrp="1"/>
          </p:cNvSpPr>
          <p:nvPr>
            <p:ph type="sldNum" sz="quarter" idx="10"/>
          </p:nvPr>
        </p:nvSpPr>
        <p:spPr/>
        <p:txBody>
          <a:bodyPr/>
          <a:lstStyle/>
          <a:p>
            <a:fld id="{E3B12C9D-F975-49A4-8A24-3CEC030734A6}" type="slidenum">
              <a:rPr lang="en-US" smtClean="0"/>
              <a:t>27</a:t>
            </a:fld>
            <a:endParaRPr lang="en-US"/>
          </a:p>
        </p:txBody>
      </p:sp>
    </p:spTree>
    <p:extLst>
      <p:ext uri="{BB962C8B-B14F-4D97-AF65-F5344CB8AC3E}">
        <p14:creationId xmlns:p14="http://schemas.microsoft.com/office/powerpoint/2010/main" val="443113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In infants and children with bronchiolitis, no data exist to suggest such increases (&gt;90%) result in any clinically significant difference in physiologic function, patient symptoms, or clinical outcomes</a:t>
            </a:r>
            <a:endParaRPr lang="en-US" dirty="0"/>
          </a:p>
        </p:txBody>
      </p:sp>
      <p:sp>
        <p:nvSpPr>
          <p:cNvPr id="4" name="Slide Number Placeholder 3"/>
          <p:cNvSpPr>
            <a:spLocks noGrp="1"/>
          </p:cNvSpPr>
          <p:nvPr>
            <p:ph type="sldNum" sz="quarter" idx="10"/>
          </p:nvPr>
        </p:nvSpPr>
        <p:spPr/>
        <p:txBody>
          <a:bodyPr/>
          <a:lstStyle/>
          <a:p>
            <a:fld id="{E3B12C9D-F975-49A4-8A24-3CEC030734A6}" type="slidenum">
              <a:rPr lang="en-US" smtClean="0"/>
              <a:t>28</a:t>
            </a:fld>
            <a:endParaRPr lang="en-US"/>
          </a:p>
        </p:txBody>
      </p:sp>
    </p:spTree>
    <p:extLst>
      <p:ext uri="{BB962C8B-B14F-4D97-AF65-F5344CB8AC3E}">
        <p14:creationId xmlns:p14="http://schemas.microsoft.com/office/powerpoint/2010/main" val="3745102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12C9D-F975-49A4-8A24-3CEC030734A6}" type="slidenum">
              <a:rPr lang="en-US" smtClean="0"/>
              <a:t>29</a:t>
            </a:fld>
            <a:endParaRPr lang="en-US"/>
          </a:p>
        </p:txBody>
      </p:sp>
    </p:spTree>
    <p:extLst>
      <p:ext uri="{BB962C8B-B14F-4D97-AF65-F5344CB8AC3E}">
        <p14:creationId xmlns:p14="http://schemas.microsoft.com/office/powerpoint/2010/main" val="3745102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Tobacco smoke increases</a:t>
            </a:r>
            <a:r>
              <a:rPr lang="en-US" baseline="0" dirty="0" smtClean="0"/>
              <a:t> morbidity and mortality</a:t>
            </a:r>
            <a:endParaRPr lang="en-US" dirty="0" smtClean="0"/>
          </a:p>
          <a:p>
            <a:r>
              <a:rPr lang="en-US" dirty="0" smtClean="0"/>
              <a:t>Breastfeeding</a:t>
            </a:r>
            <a:r>
              <a:rPr lang="en-US" baseline="0" dirty="0" smtClean="0"/>
              <a:t> decreases morbidity of </a:t>
            </a:r>
            <a:r>
              <a:rPr lang="en-US" baseline="0" dirty="0" err="1" smtClean="0"/>
              <a:t>resp</a:t>
            </a:r>
            <a:r>
              <a:rPr lang="en-US" baseline="0" dirty="0" smtClean="0"/>
              <a:t> infections</a:t>
            </a:r>
          </a:p>
          <a:p>
            <a:r>
              <a:rPr lang="en-US" baseline="0" dirty="0" smtClean="0"/>
              <a:t>Education – 2-3 weeks of symptoms; other family members likely to get sick; prevention; newborns and exposure; decreased antibiotics</a:t>
            </a:r>
            <a:endParaRPr lang="en-US" dirty="0"/>
          </a:p>
        </p:txBody>
      </p:sp>
      <p:sp>
        <p:nvSpPr>
          <p:cNvPr id="4" name="Slide Number Placeholder 3"/>
          <p:cNvSpPr>
            <a:spLocks noGrp="1"/>
          </p:cNvSpPr>
          <p:nvPr>
            <p:ph type="sldNum" sz="quarter" idx="10"/>
          </p:nvPr>
        </p:nvSpPr>
        <p:spPr/>
        <p:txBody>
          <a:bodyPr/>
          <a:lstStyle/>
          <a:p>
            <a:fld id="{E3B12C9D-F975-49A4-8A24-3CEC030734A6}" type="slidenum">
              <a:rPr lang="en-US" smtClean="0"/>
              <a:t>30</a:t>
            </a:fld>
            <a:endParaRPr lang="en-US"/>
          </a:p>
        </p:txBody>
      </p:sp>
    </p:spTree>
    <p:extLst>
      <p:ext uri="{BB962C8B-B14F-4D97-AF65-F5344CB8AC3E}">
        <p14:creationId xmlns:p14="http://schemas.microsoft.com/office/powerpoint/2010/main" val="9277888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25619" y="1122363"/>
            <a:ext cx="7399486" cy="2387600"/>
          </a:xfrm>
          <a:prstGeom prst="rect">
            <a:avLst/>
          </a:prstGeom>
        </p:spPr>
        <p:txBody>
          <a:bodyPr anchor="b"/>
          <a:lstStyle>
            <a:lvl1pPr algn="ctr">
              <a:lnSpc>
                <a:spcPct val="80000"/>
              </a:lnSpc>
              <a:defRPr sz="6000" b="1" i="0" baseline="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225620" y="3602038"/>
            <a:ext cx="7399485" cy="1655762"/>
          </a:xfrm>
          <a:prstGeom prst="rect">
            <a:avLst/>
          </a:prstGeom>
        </p:spPr>
        <p:txBody>
          <a:bodyPr/>
          <a:lstStyle>
            <a:lvl1pPr marL="0" indent="0" algn="ctr">
              <a:lnSpc>
                <a:spcPct val="80000"/>
              </a:lnSpc>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3735311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8">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25619" y="1122363"/>
            <a:ext cx="7399486" cy="2387600"/>
          </a:xfrm>
          <a:prstGeom prst="rect">
            <a:avLst/>
          </a:prstGeom>
        </p:spPr>
        <p:txBody>
          <a:bodyPr anchor="b"/>
          <a:lstStyle>
            <a:lvl1pPr algn="ctr">
              <a:lnSpc>
                <a:spcPct val="80000"/>
              </a:lnSpc>
              <a:defRPr sz="6000" b="1" i="0" baseline="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225620" y="3602038"/>
            <a:ext cx="7399485" cy="1655762"/>
          </a:xfrm>
          <a:prstGeom prst="rect">
            <a:avLst/>
          </a:prstGeom>
        </p:spPr>
        <p:txBody>
          <a:bodyPr/>
          <a:lstStyle>
            <a:lvl1pPr marL="0" indent="0" algn="ctr">
              <a:lnSpc>
                <a:spcPct val="80000"/>
              </a:lnSpc>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3584699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61838" cy="1240971"/>
          </a:xfrm>
          <a:prstGeom prst="rect">
            <a:avLst/>
          </a:prstGeom>
        </p:spPr>
        <p:txBody>
          <a:bodyPr anchor="ctr" anchorCtr="1">
            <a:normAutofit/>
          </a:bodyPr>
          <a:lstStyle>
            <a:lvl1pPr algn="ctr">
              <a:lnSpc>
                <a:spcPct val="80000"/>
              </a:lnSpc>
              <a:defRPr sz="4800" b="1" i="0" baseline="0">
                <a:solidFill>
                  <a:schemeClr val="bg1"/>
                </a:solidFill>
                <a:latin typeface="Calibri" panose="020F050202020403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836127" y="1825625"/>
            <a:ext cx="10489585" cy="435133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0" y="6686550"/>
            <a:ext cx="2736414" cy="171450"/>
          </a:xfrm>
          <a:prstGeom prst="rect">
            <a:avLst/>
          </a:prstGeom>
        </p:spPr>
        <p:txBody>
          <a:bodyPr/>
          <a:lstStyle>
            <a:lvl1pPr fontAlgn="auto">
              <a:spcBef>
                <a:spcPts val="0"/>
              </a:spcBef>
              <a:spcAft>
                <a:spcPts val="0"/>
              </a:spcAft>
              <a:defRPr>
                <a:latin typeface="+mn-lt"/>
                <a:cs typeface="+mn-cs"/>
              </a:defRPr>
            </a:lvl1pPr>
          </a:lstStyle>
          <a:p>
            <a:pPr>
              <a:defRPr/>
            </a:pPr>
            <a:fld id="{3269424C-D116-4103-A3D2-E36211A2D26D}" type="datetimeFigureOut">
              <a:rPr lang="en-US">
                <a:solidFill>
                  <a:prstClr val="black"/>
                </a:solidFill>
              </a:rPr>
              <a:pPr>
                <a:defRPr/>
              </a:pPr>
              <a:t>5/24/2019</a:t>
            </a:fld>
            <a:endParaRPr lang="en-US" dirty="0">
              <a:solidFill>
                <a:prstClr val="black"/>
              </a:solidFill>
            </a:endParaRPr>
          </a:p>
        </p:txBody>
      </p:sp>
      <p:sp>
        <p:nvSpPr>
          <p:cNvPr id="5" name="Footer Placeholder 4"/>
          <p:cNvSpPr>
            <a:spLocks noGrp="1"/>
          </p:cNvSpPr>
          <p:nvPr>
            <p:ph type="ftr" sz="quarter" idx="11"/>
          </p:nvPr>
        </p:nvSpPr>
        <p:spPr>
          <a:xfrm>
            <a:off x="4028609" y="6686550"/>
            <a:ext cx="4104620" cy="171450"/>
          </a:xfrm>
          <a:prstGeom prst="rect">
            <a:avLst/>
          </a:prstGeom>
        </p:spPr>
        <p:txBody>
          <a:bodyPr anchor="ctr" anchorCtr="0"/>
          <a:lstStyle>
            <a:lvl1pPr fontAlgn="auto">
              <a:spcBef>
                <a:spcPts val="0"/>
              </a:spcBef>
              <a:spcAft>
                <a:spcPts val="0"/>
              </a:spcAft>
              <a:defRPr dirty="0">
                <a:latin typeface="+mn-lt"/>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9425424" y="6686550"/>
            <a:ext cx="2736414" cy="171450"/>
          </a:xfrm>
          <a:prstGeom prst="rect">
            <a:avLst/>
          </a:prstGeom>
        </p:spPr>
        <p:txBody>
          <a:bodyPr/>
          <a:lstStyle>
            <a:lvl1pPr fontAlgn="auto">
              <a:spcBef>
                <a:spcPts val="0"/>
              </a:spcBef>
              <a:spcAft>
                <a:spcPts val="0"/>
              </a:spcAft>
              <a:defRPr>
                <a:latin typeface="+mn-lt"/>
                <a:cs typeface="+mn-cs"/>
              </a:defRPr>
            </a:lvl1pPr>
          </a:lstStyle>
          <a:p>
            <a:pPr>
              <a:defRPr/>
            </a:pPr>
            <a:fld id="{30216490-BD78-44F3-B966-27E673067C0C}"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224465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v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61838" cy="1240971"/>
          </a:xfrm>
          <a:prstGeom prst="rect">
            <a:avLst/>
          </a:prstGeom>
        </p:spPr>
        <p:txBody>
          <a:bodyPr anchor="ctr" anchorCtr="1">
            <a:normAutofit/>
          </a:bodyPr>
          <a:lstStyle>
            <a:lvl1pPr algn="ctr">
              <a:lnSpc>
                <a:spcPct val="80000"/>
              </a:lnSpc>
              <a:defRPr sz="4800" b="1" i="0" baseline="0">
                <a:solidFill>
                  <a:schemeClr val="bg1"/>
                </a:solidFill>
                <a:latin typeface="Calibri" panose="020F050202020403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836127" y="1825625"/>
            <a:ext cx="10489585" cy="435133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0" y="6686550"/>
            <a:ext cx="2736414" cy="171450"/>
          </a:xfrm>
          <a:prstGeom prst="rect">
            <a:avLst/>
          </a:prstGeom>
        </p:spPr>
        <p:txBody>
          <a:bodyPr/>
          <a:lstStyle>
            <a:lvl1pPr fontAlgn="auto">
              <a:spcBef>
                <a:spcPts val="0"/>
              </a:spcBef>
              <a:spcAft>
                <a:spcPts val="0"/>
              </a:spcAft>
              <a:defRPr>
                <a:latin typeface="+mn-lt"/>
                <a:cs typeface="+mn-cs"/>
              </a:defRPr>
            </a:lvl1pPr>
          </a:lstStyle>
          <a:p>
            <a:pPr>
              <a:defRPr/>
            </a:pPr>
            <a:fld id="{48947E1B-5AC2-45BB-8FE3-199D9973C745}" type="datetimeFigureOut">
              <a:rPr lang="en-US">
                <a:solidFill>
                  <a:prstClr val="black"/>
                </a:solidFill>
              </a:rPr>
              <a:pPr>
                <a:defRPr/>
              </a:pPr>
              <a:t>5/24/2019</a:t>
            </a:fld>
            <a:endParaRPr lang="en-US" dirty="0">
              <a:solidFill>
                <a:prstClr val="black"/>
              </a:solidFill>
            </a:endParaRPr>
          </a:p>
        </p:txBody>
      </p:sp>
      <p:sp>
        <p:nvSpPr>
          <p:cNvPr id="5" name="Footer Placeholder 4"/>
          <p:cNvSpPr>
            <a:spLocks noGrp="1"/>
          </p:cNvSpPr>
          <p:nvPr>
            <p:ph type="ftr" sz="quarter" idx="11"/>
          </p:nvPr>
        </p:nvSpPr>
        <p:spPr>
          <a:xfrm>
            <a:off x="4028609" y="6686550"/>
            <a:ext cx="4104620" cy="171450"/>
          </a:xfrm>
          <a:prstGeom prst="rect">
            <a:avLst/>
          </a:prstGeom>
        </p:spPr>
        <p:txBody>
          <a:bodyPr anchor="ctr" anchorCtr="0"/>
          <a:lstStyle>
            <a:lvl1pPr fontAlgn="auto">
              <a:spcBef>
                <a:spcPts val="0"/>
              </a:spcBef>
              <a:spcAft>
                <a:spcPts val="0"/>
              </a:spcAft>
              <a:defRPr dirty="0">
                <a:latin typeface="+mn-lt"/>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9425424" y="6686550"/>
            <a:ext cx="2736414" cy="171450"/>
          </a:xfrm>
          <a:prstGeom prst="rect">
            <a:avLst/>
          </a:prstGeom>
        </p:spPr>
        <p:txBody>
          <a:bodyPr/>
          <a:lstStyle>
            <a:lvl1pPr fontAlgn="auto">
              <a:spcBef>
                <a:spcPts val="0"/>
              </a:spcBef>
              <a:spcAft>
                <a:spcPts val="0"/>
              </a:spcAft>
              <a:defRPr>
                <a:latin typeface="+mn-lt"/>
                <a:cs typeface="+mn-cs"/>
              </a:defRPr>
            </a:lvl1pPr>
          </a:lstStyle>
          <a:p>
            <a:pPr>
              <a:defRPr/>
            </a:pPr>
            <a:fld id="{80B1954F-237C-43A7-8842-B2CBB7F1FC9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2308227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0" y="2"/>
            <a:ext cx="12161838" cy="1240971"/>
          </a:xfrm>
          <a:prstGeom prst="rect">
            <a:avLst/>
          </a:prstGeom>
        </p:spPr>
        <p:txBody>
          <a:bodyPr anchor="ctr" anchorCtr="1">
            <a:normAutofit/>
          </a:bodyPr>
          <a:lstStyle>
            <a:lvl1pPr algn="ctr">
              <a:lnSpc>
                <a:spcPct val="80000"/>
              </a:lnSpc>
              <a:defRPr sz="4800" b="1" i="0" baseline="0">
                <a:solidFill>
                  <a:schemeClr val="bg1"/>
                </a:solidFill>
                <a:latin typeface="Calibri" panose="020F0502020204030204" pitchFamily="34" charset="0"/>
              </a:defRPr>
            </a:lvl1pPr>
          </a:lstStyle>
          <a:p>
            <a:r>
              <a:rPr lang="en-US" smtClean="0"/>
              <a:t>Click to edit Master title style</a:t>
            </a:r>
            <a:endParaRPr lang="en-US" dirty="0"/>
          </a:p>
        </p:txBody>
      </p:sp>
      <p:sp>
        <p:nvSpPr>
          <p:cNvPr id="3" name="Date Placeholder 3"/>
          <p:cNvSpPr>
            <a:spLocks noGrp="1"/>
          </p:cNvSpPr>
          <p:nvPr>
            <p:ph type="dt" sz="half" idx="10"/>
          </p:nvPr>
        </p:nvSpPr>
        <p:spPr>
          <a:xfrm>
            <a:off x="0" y="6686550"/>
            <a:ext cx="2736414" cy="171450"/>
          </a:xfrm>
          <a:prstGeom prst="rect">
            <a:avLst/>
          </a:prstGeom>
        </p:spPr>
        <p:txBody>
          <a:bodyPr/>
          <a:lstStyle>
            <a:lvl1pPr fontAlgn="auto">
              <a:spcBef>
                <a:spcPts val="0"/>
              </a:spcBef>
              <a:spcAft>
                <a:spcPts val="0"/>
              </a:spcAft>
              <a:defRPr>
                <a:latin typeface="+mn-lt"/>
                <a:cs typeface="+mn-cs"/>
              </a:defRPr>
            </a:lvl1pPr>
          </a:lstStyle>
          <a:p>
            <a:pPr>
              <a:defRPr/>
            </a:pPr>
            <a:fld id="{D0A482E8-A763-4BDC-941A-4C316DB29E68}" type="datetimeFigureOut">
              <a:rPr lang="en-US">
                <a:solidFill>
                  <a:prstClr val="black"/>
                </a:solidFill>
              </a:rPr>
              <a:pPr>
                <a:defRPr/>
              </a:pPr>
              <a:t>5/24/2019</a:t>
            </a:fld>
            <a:endParaRPr lang="en-US" dirty="0">
              <a:solidFill>
                <a:prstClr val="black"/>
              </a:solidFill>
            </a:endParaRPr>
          </a:p>
        </p:txBody>
      </p:sp>
      <p:sp>
        <p:nvSpPr>
          <p:cNvPr id="4" name="Footer Placeholder 4"/>
          <p:cNvSpPr>
            <a:spLocks noGrp="1"/>
          </p:cNvSpPr>
          <p:nvPr>
            <p:ph type="ftr" sz="quarter" idx="11"/>
          </p:nvPr>
        </p:nvSpPr>
        <p:spPr>
          <a:xfrm>
            <a:off x="4028609" y="6686550"/>
            <a:ext cx="4104620" cy="171450"/>
          </a:xfrm>
          <a:prstGeom prst="rect">
            <a:avLst/>
          </a:prstGeom>
        </p:spPr>
        <p:txBody>
          <a:bodyPr anchor="ctr" anchorCtr="0"/>
          <a:lstStyle>
            <a:lvl1pPr fontAlgn="auto">
              <a:spcBef>
                <a:spcPts val="0"/>
              </a:spcBef>
              <a:spcAft>
                <a:spcPts val="0"/>
              </a:spcAft>
              <a:defRPr dirty="0">
                <a:latin typeface="+mn-lt"/>
                <a:cs typeface="+mn-cs"/>
              </a:defRPr>
            </a:lvl1pPr>
          </a:lstStyle>
          <a:p>
            <a:pPr>
              <a:defRPr/>
            </a:pPr>
            <a:endParaRPr lang="en-US">
              <a:solidFill>
                <a:prstClr val="black"/>
              </a:solidFill>
            </a:endParaRPr>
          </a:p>
        </p:txBody>
      </p:sp>
      <p:sp>
        <p:nvSpPr>
          <p:cNvPr id="5" name="Slide Number Placeholder 5"/>
          <p:cNvSpPr>
            <a:spLocks noGrp="1"/>
          </p:cNvSpPr>
          <p:nvPr>
            <p:ph type="sldNum" sz="quarter" idx="12"/>
          </p:nvPr>
        </p:nvSpPr>
        <p:spPr>
          <a:xfrm>
            <a:off x="9425424" y="6686550"/>
            <a:ext cx="2736414" cy="171450"/>
          </a:xfrm>
          <a:prstGeom prst="rect">
            <a:avLst/>
          </a:prstGeom>
        </p:spPr>
        <p:txBody>
          <a:bodyPr/>
          <a:lstStyle>
            <a:lvl1pPr fontAlgn="auto">
              <a:spcBef>
                <a:spcPts val="0"/>
              </a:spcBef>
              <a:spcAft>
                <a:spcPts val="0"/>
              </a:spcAft>
              <a:defRPr>
                <a:latin typeface="+mn-lt"/>
                <a:cs typeface="+mn-cs"/>
              </a:defRPr>
            </a:lvl1pPr>
          </a:lstStyle>
          <a:p>
            <a:pPr>
              <a:defRPr/>
            </a:pPr>
            <a:fld id="{D5808D8E-7F45-4F29-88A4-2AC703D3F69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229322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v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0" y="2"/>
            <a:ext cx="12161838" cy="1240971"/>
          </a:xfrm>
          <a:prstGeom prst="rect">
            <a:avLst/>
          </a:prstGeom>
        </p:spPr>
        <p:txBody>
          <a:bodyPr anchor="ctr" anchorCtr="1">
            <a:normAutofit/>
          </a:bodyPr>
          <a:lstStyle>
            <a:lvl1pPr algn="ctr">
              <a:lnSpc>
                <a:spcPct val="80000"/>
              </a:lnSpc>
              <a:defRPr sz="4800" b="1" i="0" baseline="0">
                <a:solidFill>
                  <a:schemeClr val="bg1"/>
                </a:solidFill>
                <a:latin typeface="Calibri" panose="020F0502020204030204" pitchFamily="34" charset="0"/>
              </a:defRPr>
            </a:lvl1pPr>
          </a:lstStyle>
          <a:p>
            <a:r>
              <a:rPr lang="en-US" smtClean="0"/>
              <a:t>Click to edit Master title style</a:t>
            </a:r>
            <a:endParaRPr lang="en-US" dirty="0"/>
          </a:p>
        </p:txBody>
      </p:sp>
      <p:sp>
        <p:nvSpPr>
          <p:cNvPr id="3" name="Date Placeholder 3"/>
          <p:cNvSpPr>
            <a:spLocks noGrp="1"/>
          </p:cNvSpPr>
          <p:nvPr>
            <p:ph type="dt" sz="half" idx="10"/>
          </p:nvPr>
        </p:nvSpPr>
        <p:spPr>
          <a:xfrm>
            <a:off x="0" y="6686550"/>
            <a:ext cx="2736414" cy="171450"/>
          </a:xfrm>
          <a:prstGeom prst="rect">
            <a:avLst/>
          </a:prstGeom>
        </p:spPr>
        <p:txBody>
          <a:bodyPr/>
          <a:lstStyle>
            <a:lvl1pPr fontAlgn="auto">
              <a:spcBef>
                <a:spcPts val="0"/>
              </a:spcBef>
              <a:spcAft>
                <a:spcPts val="0"/>
              </a:spcAft>
              <a:defRPr>
                <a:latin typeface="+mn-lt"/>
                <a:cs typeface="+mn-cs"/>
              </a:defRPr>
            </a:lvl1pPr>
          </a:lstStyle>
          <a:p>
            <a:pPr>
              <a:defRPr/>
            </a:pPr>
            <a:fld id="{86876D62-4946-42BF-9C6D-D8AEE5BE0500}" type="datetimeFigureOut">
              <a:rPr lang="en-US">
                <a:solidFill>
                  <a:prstClr val="black"/>
                </a:solidFill>
              </a:rPr>
              <a:pPr>
                <a:defRPr/>
              </a:pPr>
              <a:t>5/24/2019</a:t>
            </a:fld>
            <a:endParaRPr lang="en-US" dirty="0">
              <a:solidFill>
                <a:prstClr val="black"/>
              </a:solidFill>
            </a:endParaRPr>
          </a:p>
        </p:txBody>
      </p:sp>
      <p:sp>
        <p:nvSpPr>
          <p:cNvPr id="4" name="Footer Placeholder 4"/>
          <p:cNvSpPr>
            <a:spLocks noGrp="1"/>
          </p:cNvSpPr>
          <p:nvPr>
            <p:ph type="ftr" sz="quarter" idx="11"/>
          </p:nvPr>
        </p:nvSpPr>
        <p:spPr>
          <a:xfrm>
            <a:off x="4028609" y="6686550"/>
            <a:ext cx="4104620" cy="171450"/>
          </a:xfrm>
          <a:prstGeom prst="rect">
            <a:avLst/>
          </a:prstGeom>
        </p:spPr>
        <p:txBody>
          <a:bodyPr anchor="ctr" anchorCtr="0"/>
          <a:lstStyle>
            <a:lvl1pPr fontAlgn="auto">
              <a:spcBef>
                <a:spcPts val="0"/>
              </a:spcBef>
              <a:spcAft>
                <a:spcPts val="0"/>
              </a:spcAft>
              <a:defRPr dirty="0">
                <a:latin typeface="+mn-lt"/>
                <a:cs typeface="+mn-cs"/>
              </a:defRPr>
            </a:lvl1pPr>
          </a:lstStyle>
          <a:p>
            <a:pPr>
              <a:defRPr/>
            </a:pPr>
            <a:endParaRPr lang="en-US">
              <a:solidFill>
                <a:prstClr val="black"/>
              </a:solidFill>
            </a:endParaRPr>
          </a:p>
        </p:txBody>
      </p:sp>
      <p:sp>
        <p:nvSpPr>
          <p:cNvPr id="5" name="Slide Number Placeholder 5"/>
          <p:cNvSpPr>
            <a:spLocks noGrp="1"/>
          </p:cNvSpPr>
          <p:nvPr>
            <p:ph type="sldNum" sz="quarter" idx="12"/>
          </p:nvPr>
        </p:nvSpPr>
        <p:spPr>
          <a:xfrm>
            <a:off x="9425424" y="6686550"/>
            <a:ext cx="2736414" cy="171450"/>
          </a:xfrm>
          <a:prstGeom prst="rect">
            <a:avLst/>
          </a:prstGeom>
        </p:spPr>
        <p:txBody>
          <a:bodyPr/>
          <a:lstStyle>
            <a:lvl1pPr fontAlgn="auto">
              <a:spcBef>
                <a:spcPts val="0"/>
              </a:spcBef>
              <a:spcAft>
                <a:spcPts val="0"/>
              </a:spcAft>
              <a:defRPr>
                <a:latin typeface="+mn-lt"/>
                <a:cs typeface="+mn-cs"/>
              </a:defRPr>
            </a:lvl1pPr>
          </a:lstStyle>
          <a:p>
            <a:pPr>
              <a:defRPr/>
            </a:pPr>
            <a:fld id="{5895F1B5-ABD5-478D-B694-F5E4A1D337A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186456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0" y="2"/>
            <a:ext cx="12161838" cy="1240971"/>
          </a:xfrm>
          <a:prstGeom prst="rect">
            <a:avLst/>
          </a:prstGeom>
        </p:spPr>
        <p:txBody>
          <a:bodyPr anchor="ctr" anchorCtr="1">
            <a:normAutofit/>
          </a:bodyPr>
          <a:lstStyle>
            <a:lvl1pPr algn="ctr">
              <a:lnSpc>
                <a:spcPct val="80000"/>
              </a:lnSpc>
              <a:defRPr sz="4800" b="1" i="0" baseline="0">
                <a:solidFill>
                  <a:srgbClr val="0052A3"/>
                </a:solidFill>
                <a:latin typeface="Calibri" panose="020F0502020204030204" pitchFamily="34" charset="0"/>
              </a:defRPr>
            </a:lvl1pPr>
          </a:lstStyle>
          <a:p>
            <a:r>
              <a:rPr lang="en-US" smtClean="0"/>
              <a:t>Click to edit Master title style</a:t>
            </a:r>
            <a:endParaRPr lang="en-US" dirty="0"/>
          </a:p>
        </p:txBody>
      </p:sp>
      <p:sp>
        <p:nvSpPr>
          <p:cNvPr id="3" name="Date Placeholder 3"/>
          <p:cNvSpPr>
            <a:spLocks noGrp="1"/>
          </p:cNvSpPr>
          <p:nvPr>
            <p:ph type="dt" sz="half" idx="10"/>
          </p:nvPr>
        </p:nvSpPr>
        <p:spPr>
          <a:xfrm>
            <a:off x="0" y="6686550"/>
            <a:ext cx="2736414" cy="171450"/>
          </a:xfrm>
          <a:prstGeom prst="rect">
            <a:avLst/>
          </a:prstGeom>
        </p:spPr>
        <p:txBody>
          <a:bodyPr/>
          <a:lstStyle>
            <a:lvl1pPr fontAlgn="auto">
              <a:spcBef>
                <a:spcPts val="0"/>
              </a:spcBef>
              <a:spcAft>
                <a:spcPts val="0"/>
              </a:spcAft>
              <a:defRPr>
                <a:latin typeface="+mn-lt"/>
                <a:cs typeface="+mn-cs"/>
              </a:defRPr>
            </a:lvl1pPr>
          </a:lstStyle>
          <a:p>
            <a:pPr>
              <a:defRPr/>
            </a:pPr>
            <a:fld id="{562D184A-FC79-484E-A6AF-2C2FE6BC8793}" type="datetimeFigureOut">
              <a:rPr lang="en-US">
                <a:solidFill>
                  <a:prstClr val="black"/>
                </a:solidFill>
              </a:rPr>
              <a:pPr>
                <a:defRPr/>
              </a:pPr>
              <a:t>5/24/2019</a:t>
            </a:fld>
            <a:endParaRPr lang="en-US" dirty="0">
              <a:solidFill>
                <a:prstClr val="black"/>
              </a:solidFill>
            </a:endParaRPr>
          </a:p>
        </p:txBody>
      </p:sp>
      <p:sp>
        <p:nvSpPr>
          <p:cNvPr id="4" name="Footer Placeholder 4"/>
          <p:cNvSpPr>
            <a:spLocks noGrp="1"/>
          </p:cNvSpPr>
          <p:nvPr>
            <p:ph type="ftr" sz="quarter" idx="11"/>
          </p:nvPr>
        </p:nvSpPr>
        <p:spPr>
          <a:xfrm>
            <a:off x="4028609" y="6686550"/>
            <a:ext cx="4104620" cy="171450"/>
          </a:xfrm>
          <a:prstGeom prst="rect">
            <a:avLst/>
          </a:prstGeom>
        </p:spPr>
        <p:txBody>
          <a:bodyPr anchor="ctr" anchorCtr="0"/>
          <a:lstStyle>
            <a:lvl1pPr fontAlgn="auto">
              <a:spcBef>
                <a:spcPts val="0"/>
              </a:spcBef>
              <a:spcAft>
                <a:spcPts val="0"/>
              </a:spcAft>
              <a:defRPr dirty="0">
                <a:latin typeface="+mn-lt"/>
                <a:cs typeface="+mn-cs"/>
              </a:defRPr>
            </a:lvl1pPr>
          </a:lstStyle>
          <a:p>
            <a:pPr>
              <a:defRPr/>
            </a:pPr>
            <a:endParaRPr lang="en-US">
              <a:solidFill>
                <a:prstClr val="black"/>
              </a:solidFill>
            </a:endParaRPr>
          </a:p>
        </p:txBody>
      </p:sp>
      <p:sp>
        <p:nvSpPr>
          <p:cNvPr id="5" name="Slide Number Placeholder 5"/>
          <p:cNvSpPr>
            <a:spLocks noGrp="1"/>
          </p:cNvSpPr>
          <p:nvPr>
            <p:ph type="sldNum" sz="quarter" idx="12"/>
          </p:nvPr>
        </p:nvSpPr>
        <p:spPr>
          <a:xfrm>
            <a:off x="9425424" y="6686550"/>
            <a:ext cx="2736414" cy="171450"/>
          </a:xfrm>
          <a:prstGeom prst="rect">
            <a:avLst/>
          </a:prstGeom>
        </p:spPr>
        <p:txBody>
          <a:bodyPr/>
          <a:lstStyle>
            <a:lvl1pPr fontAlgn="auto">
              <a:spcBef>
                <a:spcPts val="0"/>
              </a:spcBef>
              <a:spcAft>
                <a:spcPts val="0"/>
              </a:spcAft>
              <a:defRPr>
                <a:latin typeface="+mn-lt"/>
                <a:cs typeface="+mn-cs"/>
              </a:defRPr>
            </a:lvl1pPr>
          </a:lstStyle>
          <a:p>
            <a:pPr>
              <a:defRPr/>
            </a:pPr>
            <a:fld id="{584B0DE8-D768-4AA3-8572-BE9A3BE9D12A}"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253021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v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0" y="2"/>
            <a:ext cx="12161838" cy="1240971"/>
          </a:xfrm>
          <a:prstGeom prst="rect">
            <a:avLst/>
          </a:prstGeom>
        </p:spPr>
        <p:txBody>
          <a:bodyPr anchor="ctr" anchorCtr="1">
            <a:normAutofit/>
          </a:bodyPr>
          <a:lstStyle>
            <a:lvl1pPr algn="ctr">
              <a:lnSpc>
                <a:spcPct val="80000"/>
              </a:lnSpc>
              <a:defRPr sz="4800" b="1" i="0" baseline="0">
                <a:solidFill>
                  <a:srgbClr val="0052A3"/>
                </a:solidFill>
                <a:latin typeface="Calibri" panose="020F0502020204030204" pitchFamily="34" charset="0"/>
              </a:defRPr>
            </a:lvl1pPr>
          </a:lstStyle>
          <a:p>
            <a:r>
              <a:rPr lang="en-US" smtClean="0"/>
              <a:t>Click to edit Master title style</a:t>
            </a:r>
            <a:endParaRPr lang="en-US" dirty="0"/>
          </a:p>
        </p:txBody>
      </p:sp>
      <p:sp>
        <p:nvSpPr>
          <p:cNvPr id="3" name="Date Placeholder 3"/>
          <p:cNvSpPr>
            <a:spLocks noGrp="1"/>
          </p:cNvSpPr>
          <p:nvPr>
            <p:ph type="dt" sz="half" idx="10"/>
          </p:nvPr>
        </p:nvSpPr>
        <p:spPr>
          <a:xfrm>
            <a:off x="0" y="6686550"/>
            <a:ext cx="2736414" cy="171450"/>
          </a:xfrm>
          <a:prstGeom prst="rect">
            <a:avLst/>
          </a:prstGeom>
        </p:spPr>
        <p:txBody>
          <a:bodyPr/>
          <a:lstStyle>
            <a:lvl1pPr fontAlgn="auto">
              <a:spcBef>
                <a:spcPts val="0"/>
              </a:spcBef>
              <a:spcAft>
                <a:spcPts val="0"/>
              </a:spcAft>
              <a:defRPr>
                <a:latin typeface="+mn-lt"/>
                <a:cs typeface="+mn-cs"/>
              </a:defRPr>
            </a:lvl1pPr>
          </a:lstStyle>
          <a:p>
            <a:pPr>
              <a:defRPr/>
            </a:pPr>
            <a:fld id="{5B32D2B5-6233-4888-B984-F32BE8538DA6}" type="datetimeFigureOut">
              <a:rPr lang="en-US">
                <a:solidFill>
                  <a:prstClr val="black"/>
                </a:solidFill>
              </a:rPr>
              <a:pPr>
                <a:defRPr/>
              </a:pPr>
              <a:t>5/24/2019</a:t>
            </a:fld>
            <a:endParaRPr lang="en-US" dirty="0">
              <a:solidFill>
                <a:prstClr val="black"/>
              </a:solidFill>
            </a:endParaRPr>
          </a:p>
        </p:txBody>
      </p:sp>
      <p:sp>
        <p:nvSpPr>
          <p:cNvPr id="4" name="Footer Placeholder 4"/>
          <p:cNvSpPr>
            <a:spLocks noGrp="1"/>
          </p:cNvSpPr>
          <p:nvPr>
            <p:ph type="ftr" sz="quarter" idx="11"/>
          </p:nvPr>
        </p:nvSpPr>
        <p:spPr>
          <a:xfrm>
            <a:off x="4028609" y="6686550"/>
            <a:ext cx="4104620" cy="171450"/>
          </a:xfrm>
          <a:prstGeom prst="rect">
            <a:avLst/>
          </a:prstGeom>
        </p:spPr>
        <p:txBody>
          <a:bodyPr anchor="ctr" anchorCtr="0"/>
          <a:lstStyle>
            <a:lvl1pPr fontAlgn="auto">
              <a:spcBef>
                <a:spcPts val="0"/>
              </a:spcBef>
              <a:spcAft>
                <a:spcPts val="0"/>
              </a:spcAft>
              <a:defRPr dirty="0">
                <a:latin typeface="+mn-lt"/>
                <a:cs typeface="+mn-cs"/>
              </a:defRPr>
            </a:lvl1pPr>
          </a:lstStyle>
          <a:p>
            <a:pPr>
              <a:defRPr/>
            </a:pPr>
            <a:endParaRPr lang="en-US">
              <a:solidFill>
                <a:prstClr val="black"/>
              </a:solidFill>
            </a:endParaRPr>
          </a:p>
        </p:txBody>
      </p:sp>
      <p:sp>
        <p:nvSpPr>
          <p:cNvPr id="5" name="Slide Number Placeholder 5"/>
          <p:cNvSpPr>
            <a:spLocks noGrp="1"/>
          </p:cNvSpPr>
          <p:nvPr>
            <p:ph type="sldNum" sz="quarter" idx="12"/>
          </p:nvPr>
        </p:nvSpPr>
        <p:spPr>
          <a:xfrm>
            <a:off x="9425424" y="6686550"/>
            <a:ext cx="2736414" cy="171450"/>
          </a:xfrm>
          <a:prstGeom prst="rect">
            <a:avLst/>
          </a:prstGeom>
        </p:spPr>
        <p:txBody>
          <a:bodyPr/>
          <a:lstStyle>
            <a:lvl1pPr fontAlgn="auto">
              <a:spcBef>
                <a:spcPts val="0"/>
              </a:spcBef>
              <a:spcAft>
                <a:spcPts val="0"/>
              </a:spcAft>
              <a:defRPr>
                <a:latin typeface="+mn-lt"/>
                <a:cs typeface="+mn-cs"/>
              </a:defRPr>
            </a:lvl1pPr>
          </a:lstStyle>
          <a:p>
            <a:pPr>
              <a:defRPr/>
            </a:pPr>
            <a:fld id="{4455AC41-FA85-443F-A60A-480417DE590D}"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3417687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v3">
    <p:bg>
      <p:bgPr>
        <a:solidFill>
          <a:schemeClr val="bg1"/>
        </a:solidFill>
        <a:effectLst/>
      </p:bgPr>
    </p:bg>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0" y="6686550"/>
            <a:ext cx="2736414" cy="171450"/>
          </a:xfrm>
          <a:prstGeom prst="rect">
            <a:avLst/>
          </a:prstGeom>
        </p:spPr>
        <p:txBody>
          <a:bodyPr/>
          <a:lstStyle>
            <a:lvl1pPr fontAlgn="auto">
              <a:spcBef>
                <a:spcPts val="0"/>
              </a:spcBef>
              <a:spcAft>
                <a:spcPts val="0"/>
              </a:spcAft>
              <a:defRPr>
                <a:latin typeface="+mn-lt"/>
                <a:cs typeface="+mn-cs"/>
              </a:defRPr>
            </a:lvl1pPr>
          </a:lstStyle>
          <a:p>
            <a:pPr>
              <a:defRPr/>
            </a:pPr>
            <a:fld id="{EE1A3506-C807-4CC4-A090-6FAC33803AAC}" type="datetimeFigureOut">
              <a:rPr lang="en-US">
                <a:solidFill>
                  <a:prstClr val="black"/>
                </a:solidFill>
              </a:rPr>
              <a:pPr>
                <a:defRPr/>
              </a:pPr>
              <a:t>5/24/2019</a:t>
            </a:fld>
            <a:endParaRPr lang="en-US" dirty="0">
              <a:solidFill>
                <a:prstClr val="black"/>
              </a:solidFill>
            </a:endParaRPr>
          </a:p>
        </p:txBody>
      </p:sp>
      <p:sp>
        <p:nvSpPr>
          <p:cNvPr id="3" name="Footer Placeholder 4"/>
          <p:cNvSpPr>
            <a:spLocks noGrp="1"/>
          </p:cNvSpPr>
          <p:nvPr>
            <p:ph type="ftr" sz="quarter" idx="11"/>
          </p:nvPr>
        </p:nvSpPr>
        <p:spPr>
          <a:xfrm>
            <a:off x="4028609" y="6686550"/>
            <a:ext cx="4104620" cy="171450"/>
          </a:xfrm>
          <a:prstGeom prst="rect">
            <a:avLst/>
          </a:prstGeom>
        </p:spPr>
        <p:txBody>
          <a:bodyPr anchor="ctr" anchorCtr="0"/>
          <a:lstStyle>
            <a:lvl1pPr fontAlgn="auto">
              <a:spcBef>
                <a:spcPts val="0"/>
              </a:spcBef>
              <a:spcAft>
                <a:spcPts val="0"/>
              </a:spcAft>
              <a:defRPr dirty="0">
                <a:latin typeface="+mn-lt"/>
                <a:cs typeface="+mn-cs"/>
              </a:defRPr>
            </a:lvl1pPr>
          </a:lstStyle>
          <a:p>
            <a:pPr>
              <a:defRPr/>
            </a:pPr>
            <a:endParaRPr lang="en-US">
              <a:solidFill>
                <a:prstClr val="black"/>
              </a:solidFill>
            </a:endParaRPr>
          </a:p>
        </p:txBody>
      </p:sp>
      <p:sp>
        <p:nvSpPr>
          <p:cNvPr id="4" name="Slide Number Placeholder 5"/>
          <p:cNvSpPr>
            <a:spLocks noGrp="1"/>
          </p:cNvSpPr>
          <p:nvPr>
            <p:ph type="sldNum" sz="quarter" idx="12"/>
          </p:nvPr>
        </p:nvSpPr>
        <p:spPr>
          <a:xfrm>
            <a:off x="9425424" y="6686550"/>
            <a:ext cx="2736414" cy="171450"/>
          </a:xfrm>
          <a:prstGeom prst="rect">
            <a:avLst/>
          </a:prstGeom>
        </p:spPr>
        <p:txBody>
          <a:bodyPr/>
          <a:lstStyle>
            <a:lvl1pPr fontAlgn="auto">
              <a:spcBef>
                <a:spcPts val="0"/>
              </a:spcBef>
              <a:spcAft>
                <a:spcPts val="0"/>
              </a:spcAft>
              <a:defRPr>
                <a:latin typeface="+mn-lt"/>
                <a:cs typeface="+mn-cs"/>
              </a:defRPr>
            </a:lvl1pPr>
          </a:lstStyle>
          <a:p>
            <a:pPr>
              <a:defRPr/>
            </a:pPr>
            <a:fld id="{FB749DE9-EC3A-4B11-902A-5BBF9614417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017851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v2">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4299400" y="3556000"/>
            <a:ext cx="7335109" cy="0"/>
          </a:xfrm>
          <a:prstGeom prst="line">
            <a:avLst/>
          </a:prstGeom>
          <a:ln w="19050">
            <a:solidFill>
              <a:schemeClr val="bg1"/>
            </a:solidFill>
          </a:ln>
          <a:effectLst>
            <a:outerShdw blurRad="50800" dist="50800" dir="5400000" sx="1000" sy="1000" algn="ctr" rotWithShape="0">
              <a:srgbClr val="000000">
                <a:alpha val="43137"/>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4169775" y="1122365"/>
            <a:ext cx="7473947" cy="2292641"/>
          </a:xfrm>
          <a:prstGeom prst="rect">
            <a:avLst/>
          </a:prstGeom>
        </p:spPr>
        <p:txBody>
          <a:bodyPr anchor="b"/>
          <a:lstStyle>
            <a:lvl1pPr algn="l">
              <a:defRPr sz="6000" b="1" i="0" baseline="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225620" y="3769567"/>
            <a:ext cx="7399485" cy="1488232"/>
          </a:xfrm>
          <a:prstGeom prst="rect">
            <a:avLst/>
          </a:prstGeom>
        </p:spPr>
        <p:txBody>
          <a:bodyPr/>
          <a:lstStyle>
            <a:lvl1pPr marL="0" indent="0" algn="l">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3036739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v3">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193042" y="2142901"/>
            <a:ext cx="7399486" cy="2292641"/>
          </a:xfrm>
          <a:prstGeom prst="rect">
            <a:avLst/>
          </a:prstGeom>
        </p:spPr>
        <p:txBody>
          <a:bodyPr anchor="ctr" anchorCtr="0"/>
          <a:lstStyle>
            <a:lvl1pPr algn="l">
              <a:defRPr sz="6000" b="1" i="0" baseline="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71833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25619" y="1122363"/>
            <a:ext cx="7399486" cy="2387600"/>
          </a:xfrm>
          <a:prstGeom prst="rect">
            <a:avLst/>
          </a:prstGeom>
        </p:spPr>
        <p:txBody>
          <a:bodyPr anchor="b"/>
          <a:lstStyle>
            <a:lvl1pPr algn="ctr">
              <a:lnSpc>
                <a:spcPct val="80000"/>
              </a:lnSpc>
              <a:defRPr sz="6000" b="1" i="0" baseline="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225620" y="3602038"/>
            <a:ext cx="7399485" cy="1655762"/>
          </a:xfrm>
          <a:prstGeom prst="rect">
            <a:avLst/>
          </a:prstGeom>
        </p:spPr>
        <p:txBody>
          <a:bodyPr/>
          <a:lstStyle>
            <a:lvl1pPr marL="0" indent="0" algn="ctr">
              <a:lnSpc>
                <a:spcPct val="80000"/>
              </a:lnSpc>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2965604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3">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25619" y="1122363"/>
            <a:ext cx="7399486" cy="2387600"/>
          </a:xfrm>
          <a:prstGeom prst="rect">
            <a:avLst/>
          </a:prstGeom>
        </p:spPr>
        <p:txBody>
          <a:bodyPr anchor="b"/>
          <a:lstStyle>
            <a:lvl1pPr algn="ctr">
              <a:lnSpc>
                <a:spcPct val="80000"/>
              </a:lnSpc>
              <a:defRPr sz="6000" b="1" i="0" baseline="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225620" y="3602038"/>
            <a:ext cx="7399485" cy="1655762"/>
          </a:xfrm>
          <a:prstGeom prst="rect">
            <a:avLst/>
          </a:prstGeom>
        </p:spPr>
        <p:txBody>
          <a:bodyPr/>
          <a:lstStyle>
            <a:lvl1pPr marL="0" indent="0" algn="ctr">
              <a:lnSpc>
                <a:spcPct val="80000"/>
              </a:lnSpc>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2556638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4">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25619" y="1122363"/>
            <a:ext cx="7399486" cy="2387600"/>
          </a:xfrm>
          <a:prstGeom prst="rect">
            <a:avLst/>
          </a:prstGeom>
        </p:spPr>
        <p:txBody>
          <a:bodyPr anchor="b"/>
          <a:lstStyle>
            <a:lvl1pPr algn="ctr">
              <a:lnSpc>
                <a:spcPct val="80000"/>
              </a:lnSpc>
              <a:defRPr sz="6000" b="1" i="0" baseline="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225620" y="3602038"/>
            <a:ext cx="7399485" cy="1655762"/>
          </a:xfrm>
          <a:prstGeom prst="rect">
            <a:avLst/>
          </a:prstGeom>
        </p:spPr>
        <p:txBody>
          <a:bodyPr/>
          <a:lstStyle>
            <a:lvl1pPr marL="0" indent="0" algn="ctr">
              <a:lnSpc>
                <a:spcPct val="80000"/>
              </a:lnSpc>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2636531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5">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25619" y="1122363"/>
            <a:ext cx="7399486" cy="2387600"/>
          </a:xfrm>
          <a:prstGeom prst="rect">
            <a:avLst/>
          </a:prstGeom>
        </p:spPr>
        <p:txBody>
          <a:bodyPr anchor="b"/>
          <a:lstStyle>
            <a:lvl1pPr algn="ctr">
              <a:lnSpc>
                <a:spcPct val="80000"/>
              </a:lnSpc>
              <a:defRPr sz="6000" b="1" i="0" baseline="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225620" y="3602038"/>
            <a:ext cx="7399485" cy="1655762"/>
          </a:xfrm>
          <a:prstGeom prst="rect">
            <a:avLst/>
          </a:prstGeom>
        </p:spPr>
        <p:txBody>
          <a:bodyPr/>
          <a:lstStyle>
            <a:lvl1pPr marL="0" indent="0" algn="ctr">
              <a:lnSpc>
                <a:spcPct val="80000"/>
              </a:lnSpc>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350627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6">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25619" y="1122363"/>
            <a:ext cx="7399486" cy="2387600"/>
          </a:xfrm>
          <a:prstGeom prst="rect">
            <a:avLst/>
          </a:prstGeom>
        </p:spPr>
        <p:txBody>
          <a:bodyPr anchor="b"/>
          <a:lstStyle>
            <a:lvl1pPr algn="ctr">
              <a:lnSpc>
                <a:spcPct val="80000"/>
              </a:lnSpc>
              <a:defRPr sz="6000" b="1" i="0" baseline="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225620" y="3602038"/>
            <a:ext cx="7399485" cy="1655762"/>
          </a:xfrm>
          <a:prstGeom prst="rect">
            <a:avLst/>
          </a:prstGeom>
        </p:spPr>
        <p:txBody>
          <a:bodyPr/>
          <a:lstStyle>
            <a:lvl1pPr marL="0" indent="0" algn="ctr">
              <a:lnSpc>
                <a:spcPct val="80000"/>
              </a:lnSpc>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3386213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7">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25619" y="1122363"/>
            <a:ext cx="7399486" cy="2387600"/>
          </a:xfrm>
          <a:prstGeom prst="rect">
            <a:avLst/>
          </a:prstGeom>
        </p:spPr>
        <p:txBody>
          <a:bodyPr anchor="b"/>
          <a:lstStyle>
            <a:lvl1pPr algn="ctr">
              <a:lnSpc>
                <a:spcPct val="80000"/>
              </a:lnSpc>
              <a:defRPr sz="6000" b="1" i="0" baseline="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225620" y="3602038"/>
            <a:ext cx="7399485" cy="1655762"/>
          </a:xfrm>
          <a:prstGeom prst="rect">
            <a:avLst/>
          </a:prstGeom>
        </p:spPr>
        <p:txBody>
          <a:bodyPr/>
          <a:lstStyle>
            <a:lvl1pPr marL="0" indent="0" algn="ctr">
              <a:lnSpc>
                <a:spcPct val="80000"/>
              </a:lnSpc>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2625674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spTree>
    <p:custDataLst>
      <p:tags r:id="rId19"/>
    </p:custDataLst>
    <p:extLst>
      <p:ext uri="{BB962C8B-B14F-4D97-AF65-F5344CB8AC3E}">
        <p14:creationId xmlns:p14="http://schemas.microsoft.com/office/powerpoint/2010/main" val="23989483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iming>
    <p:tnLst>
      <p:par>
        <p:cTn id="1" dur="indefinite" restart="never" nodeType="tmRoot"/>
      </p:par>
    </p:tnLst>
  </p:timing>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hyperlink" Target="https://www.cdc.gov/surveillance/nrevss/rsv/index.html"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2.xml"/><Relationship Id="rId1" Type="http://schemas.openxmlformats.org/officeDocument/2006/relationships/tags" Target="../tags/tag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2.xml"/><Relationship Id="rId1" Type="http://schemas.openxmlformats.org/officeDocument/2006/relationships/tags" Target="../tags/tag8.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9.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12.xml"/><Relationship Id="rId1" Type="http://schemas.openxmlformats.org/officeDocument/2006/relationships/tags" Target="../tags/tag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2.xml"/><Relationship Id="rId1" Type="http://schemas.openxmlformats.org/officeDocument/2006/relationships/tags" Target="../tags/tag1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14.xml"/><Relationship Id="rId6" Type="http://schemas.openxmlformats.org/officeDocument/2006/relationships/hyperlink" Target="http://www.uptodate.com/"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5.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2.xml"/><Relationship Id="rId1" Type="http://schemas.openxmlformats.org/officeDocument/2006/relationships/tags" Target="../tags/tag16.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2.xml"/><Relationship Id="rId1" Type="http://schemas.openxmlformats.org/officeDocument/2006/relationships/tags" Target="../tags/tag1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18.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19.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0.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2.xml"/><Relationship Id="rId1" Type="http://schemas.openxmlformats.org/officeDocument/2006/relationships/tags" Target="../tags/tag2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tags" Target="../tags/tag2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2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25.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2.xml"/><Relationship Id="rId1" Type="http://schemas.openxmlformats.org/officeDocument/2006/relationships/tags" Target="../tags/tag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1.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1.xml"/><Relationship Id="rId1" Type="http://schemas.openxmlformats.org/officeDocument/2006/relationships/tags" Target="../tags/tag5.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p:nvPr>
        </p:nvSpPr>
        <p:spPr bwMode="auto">
          <a:xfrm>
            <a:off x="4169549" y="1676400"/>
            <a:ext cx="7400034" cy="3108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4000" dirty="0" smtClean="0"/>
              <a:t>What’s the Reason for all the </a:t>
            </a:r>
            <a:r>
              <a:rPr lang="en-US" altLang="en-US" sz="4000" dirty="0" err="1" smtClean="0"/>
              <a:t>Wheezin</a:t>
            </a:r>
            <a:r>
              <a:rPr lang="en-US" altLang="en-US" sz="4000" dirty="0" smtClean="0"/>
              <a:t>’?</a:t>
            </a:r>
            <a:r>
              <a:rPr lang="en-US" altLang="en-US" sz="3200" dirty="0" smtClean="0"/>
              <a:t/>
            </a:r>
            <a:br>
              <a:rPr lang="en-US" altLang="en-US" sz="3200" dirty="0" smtClean="0"/>
            </a:br>
            <a:r>
              <a:rPr lang="en-US" altLang="en-US" sz="3200" dirty="0" smtClean="0"/>
              <a:t/>
            </a:r>
            <a:br>
              <a:rPr lang="en-US" altLang="en-US" sz="3200" dirty="0" smtClean="0"/>
            </a:br>
            <a:r>
              <a:rPr lang="en-US" altLang="en-US" sz="3200" dirty="0" smtClean="0"/>
              <a:t/>
            </a:r>
            <a:br>
              <a:rPr lang="en-US" altLang="en-US" sz="3200" dirty="0" smtClean="0"/>
            </a:br>
            <a:r>
              <a:rPr lang="en-US" altLang="en-US" sz="2000" dirty="0" smtClean="0"/>
              <a:t>Elisha McCoy, MD, FAAP</a:t>
            </a:r>
            <a:br>
              <a:rPr lang="en-US" altLang="en-US" sz="2000" dirty="0" smtClean="0"/>
            </a:br>
            <a:r>
              <a:rPr lang="en-US" altLang="en-US" sz="2000" dirty="0" smtClean="0"/>
              <a:t>Assistant Professor of Internal Medicine and Pediatrics</a:t>
            </a:r>
            <a:br>
              <a:rPr lang="en-US" altLang="en-US" sz="2000" dirty="0" smtClean="0"/>
            </a:br>
            <a:r>
              <a:rPr lang="en-US" altLang="en-US" sz="2000" dirty="0" smtClean="0"/>
              <a:t>Division Chief of Pediatric Academic Hospital Medicine</a:t>
            </a:r>
            <a:br>
              <a:rPr lang="en-US" altLang="en-US" sz="2000" dirty="0" smtClean="0"/>
            </a:br>
            <a:r>
              <a:rPr lang="en-US" altLang="en-US" sz="2000" dirty="0" smtClean="0"/>
              <a:t>Director of Quality and Health System Improvement</a:t>
            </a:r>
          </a:p>
        </p:txBody>
      </p:sp>
    </p:spTree>
    <p:custDataLst>
      <p:tags r:id="rId1"/>
    </p:custDataLst>
    <p:extLst>
      <p:ext uri="{BB962C8B-B14F-4D97-AF65-F5344CB8AC3E}">
        <p14:creationId xmlns:p14="http://schemas.microsoft.com/office/powerpoint/2010/main" val="39753935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bwMode="auto">
          <a:xfrm>
            <a:off x="0" y="4"/>
            <a:ext cx="12161838" cy="1241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smtClean="0"/>
              <a:t>Seasonality</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19" y="1752600"/>
            <a:ext cx="4403841" cy="378246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6919" y="152400"/>
            <a:ext cx="3563193" cy="21616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8919" y="2438400"/>
            <a:ext cx="4742407" cy="383588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Oval 1"/>
          <p:cNvSpPr/>
          <p:nvPr/>
        </p:nvSpPr>
        <p:spPr>
          <a:xfrm>
            <a:off x="10195719" y="990600"/>
            <a:ext cx="990600" cy="1066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642519" y="6382007"/>
            <a:ext cx="4800600" cy="215444"/>
          </a:xfrm>
          <a:prstGeom prst="rect">
            <a:avLst/>
          </a:prstGeom>
          <a:noFill/>
        </p:spPr>
        <p:txBody>
          <a:bodyPr wrap="square" rtlCol="0">
            <a:spAutoFit/>
          </a:bodyPr>
          <a:lstStyle/>
          <a:p>
            <a:r>
              <a:rPr lang="en-US" sz="800" dirty="0" smtClean="0">
                <a:hlinkClick r:id="rId6"/>
              </a:rPr>
              <a:t>https://www.cdc.gov/surveillance/nrevss/rsv/index.html</a:t>
            </a:r>
            <a:endParaRPr lang="en-US" sz="800" dirty="0"/>
          </a:p>
        </p:txBody>
      </p:sp>
    </p:spTree>
    <p:custDataLst>
      <p:tags r:id="rId1"/>
    </p:custDataLst>
    <p:extLst>
      <p:ext uri="{BB962C8B-B14F-4D97-AF65-F5344CB8AC3E}">
        <p14:creationId xmlns:p14="http://schemas.microsoft.com/office/powerpoint/2010/main" val="279834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nvPr>
        </p:nvSpPr>
        <p:spPr bwMode="auto">
          <a:xfrm>
            <a:off x="0" y="4"/>
            <a:ext cx="12161838" cy="1241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smtClean="0"/>
              <a:t>Pathogenesis</a:t>
            </a:r>
          </a:p>
        </p:txBody>
      </p:sp>
      <p:pic>
        <p:nvPicPr>
          <p:cNvPr id="4100"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685256" y="1981200"/>
            <a:ext cx="6791325" cy="3705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5867250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nvPr>
        </p:nvSpPr>
        <p:spPr bwMode="auto">
          <a:xfrm>
            <a:off x="0" y="4"/>
            <a:ext cx="12161838" cy="1241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smtClean="0"/>
              <a:t>Pathogenesis</a:t>
            </a:r>
          </a:p>
        </p:txBody>
      </p:sp>
      <p:sp>
        <p:nvSpPr>
          <p:cNvPr id="16387" name="Content Placeholder 4"/>
          <p:cNvSpPr>
            <a:spLocks noGrp="1"/>
          </p:cNvSpPr>
          <p:nvPr>
            <p:ph idx="1"/>
          </p:nvPr>
        </p:nvSpPr>
        <p:spPr bwMode="auto">
          <a:xfrm>
            <a:off x="836128" y="1752600"/>
            <a:ext cx="4406592" cy="4348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Viruses infect the terminal bronchiolar epithelial cells</a:t>
            </a:r>
          </a:p>
          <a:p>
            <a:r>
              <a:rPr lang="en-US" altLang="en-US" dirty="0" smtClean="0"/>
              <a:t>Acute inflammation, edema, and necrosis of epithelial cells lining small airways</a:t>
            </a:r>
          </a:p>
          <a:p>
            <a:r>
              <a:rPr lang="en-US" altLang="en-US" dirty="0" smtClean="0"/>
              <a:t>Increased mucus production</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8519" y="1828800"/>
            <a:ext cx="4978144" cy="35464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948331" y="6128662"/>
            <a:ext cx="5410200" cy="584775"/>
          </a:xfrm>
          <a:prstGeom prst="rect">
            <a:avLst/>
          </a:prstGeom>
          <a:noFill/>
        </p:spPr>
        <p:txBody>
          <a:bodyPr wrap="square" rtlCol="0">
            <a:spAutoFit/>
          </a:bodyPr>
          <a:lstStyle/>
          <a:p>
            <a:pPr lvl="0"/>
            <a:r>
              <a:rPr lang="de-DE" sz="800" dirty="0">
                <a:solidFill>
                  <a:prstClr val="black"/>
                </a:solidFill>
              </a:rPr>
              <a:t>Ralston SL, Lieberthal AS, Meissner HC, </a:t>
            </a:r>
            <a:r>
              <a:rPr lang="en-US" sz="800" dirty="0">
                <a:solidFill>
                  <a:prstClr val="black"/>
                </a:solidFill>
              </a:rPr>
              <a:t>et al; American Academy of Pediatrics. Clinical practice guideline: the diagnosis, management, and prevention of bronchiolitis. Pediatrics. 2014;134(5). Available </a:t>
            </a:r>
            <a:r>
              <a:rPr lang="en-US" sz="800" dirty="0" err="1" smtClean="0">
                <a:solidFill>
                  <a:prstClr val="black"/>
                </a:solidFill>
              </a:rPr>
              <a:t>at:www.pediatrics.org</a:t>
            </a:r>
            <a:r>
              <a:rPr lang="en-US" sz="800" dirty="0" smtClean="0">
                <a:solidFill>
                  <a:prstClr val="black"/>
                </a:solidFill>
              </a:rPr>
              <a:t>/</a:t>
            </a:r>
            <a:r>
              <a:rPr lang="en-US" sz="800" dirty="0" err="1" smtClean="0">
                <a:solidFill>
                  <a:prstClr val="black"/>
                </a:solidFill>
              </a:rPr>
              <a:t>cgi</a:t>
            </a:r>
            <a:r>
              <a:rPr lang="en-US" sz="800" dirty="0" smtClean="0">
                <a:solidFill>
                  <a:prstClr val="black"/>
                </a:solidFill>
              </a:rPr>
              <a:t>/content/full/134/5/e1474</a:t>
            </a:r>
          </a:p>
          <a:p>
            <a:pPr lvl="0"/>
            <a:r>
              <a:rPr lang="en-US" sz="800" dirty="0" smtClean="0">
                <a:solidFill>
                  <a:prstClr val="black"/>
                </a:solidFill>
              </a:rPr>
              <a:t>www.uptodate.com</a:t>
            </a:r>
            <a:endParaRPr lang="en-US" sz="800" dirty="0">
              <a:solidFill>
                <a:prstClr val="black"/>
              </a:solidFill>
            </a:endParaRPr>
          </a:p>
        </p:txBody>
      </p:sp>
    </p:spTree>
    <p:custDataLst>
      <p:tags r:id="rId1"/>
    </p:custDataLst>
    <p:extLst>
      <p:ext uri="{BB962C8B-B14F-4D97-AF65-F5344CB8AC3E}">
        <p14:creationId xmlns:p14="http://schemas.microsoft.com/office/powerpoint/2010/main" val="23177070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nvPr>
        </p:nvSpPr>
        <p:spPr bwMode="auto">
          <a:xfrm>
            <a:off x="0" y="4"/>
            <a:ext cx="12161838" cy="1241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smtClean="0"/>
              <a:t>Symptoms of Bronchiolitis</a:t>
            </a:r>
          </a:p>
        </p:txBody>
      </p:sp>
      <p:sp>
        <p:nvSpPr>
          <p:cNvPr id="16387"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Typically proceeded </a:t>
            </a:r>
            <a:r>
              <a:rPr lang="en-US" altLang="en-US" dirty="0"/>
              <a:t>by URI </a:t>
            </a:r>
            <a:r>
              <a:rPr lang="en-US" altLang="en-US" dirty="0" smtClean="0"/>
              <a:t>symptoms</a:t>
            </a:r>
            <a:endParaRPr lang="en-US" altLang="en-US" dirty="0" smtClean="0"/>
          </a:p>
          <a:p>
            <a:r>
              <a:rPr lang="en-US" altLang="en-US" dirty="0" smtClean="0"/>
              <a:t>Fever </a:t>
            </a:r>
            <a:r>
              <a:rPr lang="en-US" altLang="en-US" dirty="0" smtClean="0"/>
              <a:t>– Typically ≤38.3˚C (101˚F)</a:t>
            </a:r>
          </a:p>
          <a:p>
            <a:r>
              <a:rPr lang="en-US" altLang="en-US" dirty="0" smtClean="0"/>
              <a:t>Cough</a:t>
            </a:r>
          </a:p>
          <a:p>
            <a:r>
              <a:rPr lang="en-US" altLang="en-US" dirty="0" smtClean="0"/>
              <a:t>Respiratory Distress </a:t>
            </a:r>
            <a:endParaRPr lang="en-US" altLang="en-US" dirty="0" smtClean="0"/>
          </a:p>
          <a:p>
            <a:pPr lvl="1"/>
            <a:r>
              <a:rPr lang="en-US" altLang="en-US" dirty="0"/>
              <a:t>I</a:t>
            </a:r>
            <a:r>
              <a:rPr lang="en-US" altLang="en-US" dirty="0" smtClean="0"/>
              <a:t>ncreased </a:t>
            </a:r>
            <a:r>
              <a:rPr lang="en-US" altLang="en-US" dirty="0" smtClean="0"/>
              <a:t>respiratory </a:t>
            </a:r>
            <a:r>
              <a:rPr lang="en-US" altLang="en-US" dirty="0" smtClean="0"/>
              <a:t>rate</a:t>
            </a:r>
          </a:p>
          <a:p>
            <a:pPr lvl="1"/>
            <a:r>
              <a:rPr lang="en-US" altLang="en-US" dirty="0" smtClean="0"/>
              <a:t>Retractions</a:t>
            </a:r>
          </a:p>
          <a:p>
            <a:pPr lvl="1"/>
            <a:r>
              <a:rPr lang="en-US" altLang="en-US" dirty="0" smtClean="0"/>
              <a:t>Wheezing</a:t>
            </a:r>
          </a:p>
          <a:p>
            <a:pPr lvl="1"/>
            <a:r>
              <a:rPr lang="en-US" altLang="en-US" dirty="0" smtClean="0"/>
              <a:t>C</a:t>
            </a:r>
            <a:r>
              <a:rPr lang="en-US" altLang="en-US" dirty="0" smtClean="0"/>
              <a:t>rackles</a:t>
            </a:r>
            <a:endParaRPr lang="en-US" altLang="en-US" dirty="0" smtClean="0"/>
          </a:p>
        </p:txBody>
      </p:sp>
      <p:sp>
        <p:nvSpPr>
          <p:cNvPr id="2" name="TextBox 1"/>
          <p:cNvSpPr txBox="1"/>
          <p:nvPr/>
        </p:nvSpPr>
        <p:spPr>
          <a:xfrm>
            <a:off x="1280319" y="6172200"/>
            <a:ext cx="3657600" cy="215444"/>
          </a:xfrm>
          <a:prstGeom prst="rect">
            <a:avLst/>
          </a:prstGeom>
          <a:noFill/>
        </p:spPr>
        <p:txBody>
          <a:bodyPr wrap="square" rtlCol="0">
            <a:spAutoFit/>
          </a:bodyPr>
          <a:lstStyle/>
          <a:p>
            <a:r>
              <a:rPr lang="en-US" sz="800" dirty="0" smtClean="0"/>
              <a:t>www.uptodate.com</a:t>
            </a:r>
            <a:endParaRPr lang="en-US" sz="800" dirty="0"/>
          </a:p>
        </p:txBody>
      </p:sp>
    </p:spTree>
    <p:custDataLst>
      <p:tags r:id="rId1"/>
    </p:custDataLst>
    <p:extLst>
      <p:ext uri="{BB962C8B-B14F-4D97-AF65-F5344CB8AC3E}">
        <p14:creationId xmlns:p14="http://schemas.microsoft.com/office/powerpoint/2010/main" val="29969872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nvPr>
        </p:nvSpPr>
        <p:spPr bwMode="auto">
          <a:xfrm>
            <a:off x="0" y="4"/>
            <a:ext cx="12161838" cy="1241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smtClean="0"/>
              <a:t>Clinical Course</a:t>
            </a:r>
          </a:p>
        </p:txBody>
      </p:sp>
      <p:sp>
        <p:nvSpPr>
          <p:cNvPr id="16387"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Self-limited disease</a:t>
            </a:r>
          </a:p>
          <a:p>
            <a:r>
              <a:rPr lang="en-US" altLang="en-US" dirty="0" smtClean="0"/>
              <a:t>Clinical course dependent on age, severity of illness, risk factors, causative agent</a:t>
            </a:r>
          </a:p>
        </p:txBody>
      </p:sp>
      <p:graphicFrame>
        <p:nvGraphicFramePr>
          <p:cNvPr id="2" name="Diagram 1"/>
          <p:cNvGraphicFramePr/>
          <p:nvPr>
            <p:extLst>
              <p:ext uri="{D42A27DB-BD31-4B8C-83A1-F6EECF244321}">
                <p14:modId xmlns:p14="http://schemas.microsoft.com/office/powerpoint/2010/main" val="1601055971"/>
              </p:ext>
            </p:extLst>
          </p:nvPr>
        </p:nvGraphicFramePr>
        <p:xfrm>
          <a:off x="899319" y="2514600"/>
          <a:ext cx="9982200" cy="274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354351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nvPr>
        </p:nvSpPr>
        <p:spPr bwMode="auto">
          <a:xfrm>
            <a:off x="0" y="4"/>
            <a:ext cx="12161838" cy="1241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smtClean="0"/>
              <a:t>Risk Factors for Severe Disease</a:t>
            </a:r>
          </a:p>
        </p:txBody>
      </p:sp>
      <p:sp>
        <p:nvSpPr>
          <p:cNvPr id="16387" name="Content Placeholder 4"/>
          <p:cNvSpPr>
            <a:spLocks noGrp="1"/>
          </p:cNvSpPr>
          <p:nvPr>
            <p:ph idx="1"/>
          </p:nvPr>
        </p:nvSpPr>
        <p:spPr bwMode="auto">
          <a:xfrm>
            <a:off x="836128" y="1600200"/>
            <a:ext cx="5244792"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Prematurity (≤36 weeks gestation)</a:t>
            </a:r>
          </a:p>
          <a:p>
            <a:r>
              <a:rPr lang="en-US" altLang="en-US" dirty="0" smtClean="0"/>
              <a:t>Low birth weight</a:t>
            </a:r>
          </a:p>
          <a:p>
            <a:r>
              <a:rPr lang="en-US" altLang="en-US" dirty="0" smtClean="0"/>
              <a:t>Less than 12 weeks of age</a:t>
            </a:r>
          </a:p>
          <a:p>
            <a:r>
              <a:rPr lang="en-US" altLang="en-US" dirty="0" smtClean="0"/>
              <a:t>Chronic lung disease, ex. Bronchopulmonary dysplasia</a:t>
            </a:r>
          </a:p>
          <a:p>
            <a:r>
              <a:rPr lang="en-US" altLang="en-US" dirty="0" smtClean="0"/>
              <a:t>Anatomic defects of the airways</a:t>
            </a:r>
          </a:p>
          <a:p>
            <a:r>
              <a:rPr lang="en-US" altLang="en-US" dirty="0" smtClean="0"/>
              <a:t>Congenital Heart Disease</a:t>
            </a:r>
          </a:p>
          <a:p>
            <a:r>
              <a:rPr lang="en-US" altLang="en-US" dirty="0" smtClean="0"/>
              <a:t>Immunodeficiency</a:t>
            </a:r>
          </a:p>
          <a:p>
            <a:r>
              <a:rPr lang="en-US" altLang="en-US" dirty="0" smtClean="0"/>
              <a:t>Neurologic Disease</a:t>
            </a:r>
          </a:p>
        </p:txBody>
      </p:sp>
      <p:sp>
        <p:nvSpPr>
          <p:cNvPr id="6" name="Content Placeholder 4"/>
          <p:cNvSpPr txBox="1">
            <a:spLocks/>
          </p:cNvSpPr>
          <p:nvPr/>
        </p:nvSpPr>
        <p:spPr bwMode="auto">
          <a:xfrm>
            <a:off x="6080919" y="1600200"/>
            <a:ext cx="5244792" cy="43481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smtClean="0"/>
              <a:t>Passive Smoking</a:t>
            </a:r>
          </a:p>
          <a:p>
            <a:r>
              <a:rPr lang="en-US" altLang="en-US" dirty="0" smtClean="0"/>
              <a:t>Crowded household</a:t>
            </a:r>
          </a:p>
          <a:p>
            <a:r>
              <a:rPr lang="en-US" altLang="en-US" dirty="0" smtClean="0"/>
              <a:t>Daycare attendance</a:t>
            </a:r>
          </a:p>
          <a:p>
            <a:r>
              <a:rPr lang="en-US" altLang="en-US" dirty="0" smtClean="0"/>
              <a:t>Concurrent birth siblings</a:t>
            </a:r>
          </a:p>
          <a:p>
            <a:r>
              <a:rPr lang="en-US" altLang="en-US" dirty="0" smtClean="0"/>
              <a:t>Older siblings</a:t>
            </a:r>
          </a:p>
          <a:p>
            <a:r>
              <a:rPr lang="en-US" altLang="en-US" dirty="0" smtClean="0"/>
              <a:t>Being born within 2 months of the viral season</a:t>
            </a:r>
          </a:p>
        </p:txBody>
      </p:sp>
      <p:sp>
        <p:nvSpPr>
          <p:cNvPr id="2" name="TextBox 1"/>
          <p:cNvSpPr txBox="1"/>
          <p:nvPr/>
        </p:nvSpPr>
        <p:spPr>
          <a:xfrm>
            <a:off x="1280319" y="6477000"/>
            <a:ext cx="4191000" cy="215444"/>
          </a:xfrm>
          <a:prstGeom prst="rect">
            <a:avLst/>
          </a:prstGeom>
          <a:noFill/>
        </p:spPr>
        <p:txBody>
          <a:bodyPr wrap="square" rtlCol="0">
            <a:spAutoFit/>
          </a:bodyPr>
          <a:lstStyle/>
          <a:p>
            <a:r>
              <a:rPr lang="en-US" sz="800" dirty="0" smtClean="0"/>
              <a:t>www.uptodate.com</a:t>
            </a:r>
            <a:endParaRPr lang="en-US" sz="8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3319" y="1371600"/>
            <a:ext cx="1805781" cy="2322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60742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nvPr>
        </p:nvSpPr>
        <p:spPr bwMode="auto">
          <a:xfrm>
            <a:off x="0" y="4"/>
            <a:ext cx="12161838" cy="1241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smtClean="0"/>
              <a:t>Diagnosis</a:t>
            </a:r>
          </a:p>
        </p:txBody>
      </p:sp>
      <p:sp>
        <p:nvSpPr>
          <p:cNvPr id="16387"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Bronchiolitis is a clinical diagnosis!!</a:t>
            </a:r>
          </a:p>
          <a:p>
            <a:r>
              <a:rPr lang="en-US" altLang="en-US" dirty="0" smtClean="0"/>
              <a:t>Most important factors:</a:t>
            </a:r>
          </a:p>
          <a:p>
            <a:pPr lvl="1"/>
            <a:r>
              <a:rPr lang="en-US" altLang="en-US" dirty="0" smtClean="0"/>
              <a:t>History and physical</a:t>
            </a:r>
          </a:p>
          <a:p>
            <a:pPr lvl="1"/>
            <a:r>
              <a:rPr lang="en-US" altLang="en-US" dirty="0" smtClean="0"/>
              <a:t>Pulse Ox</a:t>
            </a:r>
          </a:p>
          <a:p>
            <a:r>
              <a:rPr lang="en-US" altLang="en-US" dirty="0" smtClean="0"/>
              <a:t>Routine labs unnecessary</a:t>
            </a:r>
          </a:p>
          <a:p>
            <a:r>
              <a:rPr lang="en-US" altLang="en-US" dirty="0" smtClean="0"/>
              <a:t>Chest X-ray is unnecessary</a:t>
            </a:r>
          </a:p>
        </p:txBody>
      </p:sp>
    </p:spTree>
    <p:custDataLst>
      <p:tags r:id="rId1"/>
    </p:custDataLst>
    <p:extLst>
      <p:ext uri="{BB962C8B-B14F-4D97-AF65-F5344CB8AC3E}">
        <p14:creationId xmlns:p14="http://schemas.microsoft.com/office/powerpoint/2010/main" val="70854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nvPr>
        </p:nvSpPr>
        <p:spPr bwMode="auto">
          <a:xfrm>
            <a:off x="0" y="4"/>
            <a:ext cx="12161838" cy="1241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smtClean="0"/>
              <a:t>Why no labs?</a:t>
            </a:r>
          </a:p>
        </p:txBody>
      </p:sp>
      <p:sp>
        <p:nvSpPr>
          <p:cNvPr id="16387"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Lab tests provide minimal value in bronchiolitis</a:t>
            </a:r>
          </a:p>
          <a:p>
            <a:r>
              <a:rPr lang="en-US" altLang="en-US" dirty="0" smtClean="0"/>
              <a:t>Coinfection:</a:t>
            </a:r>
          </a:p>
          <a:p>
            <a:pPr lvl="1"/>
            <a:r>
              <a:rPr lang="en-US" altLang="en-US" dirty="0" smtClean="0"/>
              <a:t>Risk of Bacteremia or meningitis - &lt; 1-2%</a:t>
            </a:r>
          </a:p>
          <a:p>
            <a:pPr lvl="1"/>
            <a:r>
              <a:rPr lang="en-US" altLang="en-US" dirty="0" smtClean="0"/>
              <a:t>Risk of UTI - &lt; 1-2%</a:t>
            </a:r>
          </a:p>
          <a:p>
            <a:r>
              <a:rPr lang="en-US" altLang="en-US" dirty="0" smtClean="0"/>
              <a:t>Consider in infants 30-90 days old unimmunized, severely ill appearing</a:t>
            </a:r>
          </a:p>
          <a:p>
            <a:r>
              <a:rPr lang="en-US" altLang="en-US" dirty="0" smtClean="0"/>
              <a:t>Any child with an unusual, severe course of illness</a:t>
            </a:r>
          </a:p>
          <a:p>
            <a:pPr marL="0" indent="0">
              <a:buNone/>
            </a:pPr>
            <a:endParaRPr lang="en-US" altLang="en-US" dirty="0" smtClean="0"/>
          </a:p>
          <a:p>
            <a:endParaRPr lang="en-US" altLang="en-US" dirty="0" smtClean="0"/>
          </a:p>
        </p:txBody>
      </p:sp>
      <p:sp>
        <p:nvSpPr>
          <p:cNvPr id="2" name="TextBox 1"/>
          <p:cNvSpPr txBox="1"/>
          <p:nvPr/>
        </p:nvSpPr>
        <p:spPr>
          <a:xfrm>
            <a:off x="560210" y="5867400"/>
            <a:ext cx="5638800" cy="830997"/>
          </a:xfrm>
          <a:prstGeom prst="rect">
            <a:avLst/>
          </a:prstGeom>
          <a:noFill/>
        </p:spPr>
        <p:txBody>
          <a:bodyPr wrap="square" rtlCol="0">
            <a:spAutoFit/>
          </a:bodyPr>
          <a:lstStyle/>
          <a:p>
            <a:r>
              <a:rPr lang="en-US" sz="800" dirty="0" smtClean="0"/>
              <a:t>Levine DA, Platt SL, Dayan PS, et al. Risk of serious bacterial infection in young febrile infants with respiratory syncytial virus infections. Pediatrics 2004; 113:1728.</a:t>
            </a:r>
          </a:p>
          <a:p>
            <a:r>
              <a:rPr lang="en-US" sz="800" dirty="0" smtClean="0"/>
              <a:t>Ralston S, Hill V, Waters A. Occult serious bacterial infection in infants younger than 60 to 90 days with bronchiolitis: a systematic review. Arch </a:t>
            </a:r>
            <a:r>
              <a:rPr lang="en-US" sz="800" dirty="0" err="1" smtClean="0"/>
              <a:t>Pediatr</a:t>
            </a:r>
            <a:r>
              <a:rPr lang="en-US" sz="800" dirty="0" smtClean="0"/>
              <a:t> </a:t>
            </a:r>
            <a:r>
              <a:rPr lang="en-US" sz="800" dirty="0" err="1" smtClean="0"/>
              <a:t>Adolesc</a:t>
            </a:r>
            <a:r>
              <a:rPr lang="en-US" sz="800" dirty="0" smtClean="0"/>
              <a:t> Med 2011; 165:951.</a:t>
            </a:r>
          </a:p>
          <a:p>
            <a:r>
              <a:rPr lang="en-US" sz="800" dirty="0" smtClean="0"/>
              <a:t>McDaniel CE, Ralston S, Lucas B, Schroeder AR. Association of Diagnostic Criteria With Urinary Tract Infection Prevalence in Bronchiolitis: A Systematic Review and Meta-analysis. JAMA </a:t>
            </a:r>
            <a:r>
              <a:rPr lang="en-US" sz="800" dirty="0" err="1" smtClean="0"/>
              <a:t>Pediatr</a:t>
            </a:r>
            <a:r>
              <a:rPr lang="en-US" sz="800" dirty="0" smtClean="0"/>
              <a:t> 2019.</a:t>
            </a:r>
            <a:endParaRPr lang="en-US" sz="800" dirty="0"/>
          </a:p>
        </p:txBody>
      </p:sp>
    </p:spTree>
    <p:custDataLst>
      <p:tags r:id="rId1"/>
    </p:custDataLst>
    <p:extLst>
      <p:ext uri="{BB962C8B-B14F-4D97-AF65-F5344CB8AC3E}">
        <p14:creationId xmlns:p14="http://schemas.microsoft.com/office/powerpoint/2010/main" val="29939966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viral testing?</a:t>
            </a:r>
            <a:endParaRPr lang="en-US" dirty="0"/>
          </a:p>
        </p:txBody>
      </p:sp>
      <p:sp>
        <p:nvSpPr>
          <p:cNvPr id="3" name="Content Placeholder 2"/>
          <p:cNvSpPr>
            <a:spLocks noGrp="1"/>
          </p:cNvSpPr>
          <p:nvPr>
            <p:ph idx="1"/>
          </p:nvPr>
        </p:nvSpPr>
        <p:spPr/>
        <p:txBody>
          <a:bodyPr/>
          <a:lstStyle/>
          <a:p>
            <a:r>
              <a:rPr lang="en-US" dirty="0" smtClean="0"/>
              <a:t>Options:</a:t>
            </a:r>
          </a:p>
          <a:p>
            <a:pPr lvl="1"/>
            <a:r>
              <a:rPr lang="en-US" dirty="0" smtClean="0"/>
              <a:t>Antigen detection assays – performed on mucous</a:t>
            </a:r>
          </a:p>
          <a:p>
            <a:pPr lvl="2"/>
            <a:r>
              <a:rPr lang="en-US" dirty="0" smtClean="0"/>
              <a:t>Sensitivity – 80-90%; seasonal dependence</a:t>
            </a:r>
          </a:p>
          <a:p>
            <a:pPr lvl="1"/>
            <a:r>
              <a:rPr lang="en-US" dirty="0" smtClean="0"/>
              <a:t>Reverse transcriptase – polymerase chain reaction (RT-PCR)</a:t>
            </a:r>
          </a:p>
          <a:p>
            <a:pPr lvl="2"/>
            <a:r>
              <a:rPr lang="en-US" dirty="0" smtClean="0"/>
              <a:t>Higher sensitivity than Antigen detection assays</a:t>
            </a:r>
          </a:p>
          <a:p>
            <a:r>
              <a:rPr lang="en-US" dirty="0" smtClean="0"/>
              <a:t>PCR tests – designed to detect multiple viruses</a:t>
            </a:r>
          </a:p>
          <a:p>
            <a:pPr lvl="1"/>
            <a:r>
              <a:rPr lang="en-US" dirty="0" smtClean="0"/>
              <a:t>Interpret with caution</a:t>
            </a:r>
          </a:p>
          <a:p>
            <a:pPr lvl="1"/>
            <a:r>
              <a:rPr lang="en-US" dirty="0" smtClean="0"/>
              <a:t>No impact on clinical outcomes</a:t>
            </a:r>
          </a:p>
          <a:p>
            <a:pPr lvl="1"/>
            <a:r>
              <a:rPr lang="en-US" dirty="0" smtClean="0"/>
              <a:t>May </a:t>
            </a:r>
            <a:r>
              <a:rPr lang="en-US" dirty="0" smtClean="0"/>
              <a:t>affect </a:t>
            </a:r>
            <a:r>
              <a:rPr lang="en-US" dirty="0" err="1" smtClean="0"/>
              <a:t>cohorting</a:t>
            </a:r>
            <a:r>
              <a:rPr lang="en-US" dirty="0" smtClean="0"/>
              <a:t> in hospitals</a:t>
            </a:r>
          </a:p>
        </p:txBody>
      </p:sp>
      <p:sp>
        <p:nvSpPr>
          <p:cNvPr id="4" name="TextBox 3"/>
          <p:cNvSpPr txBox="1"/>
          <p:nvPr/>
        </p:nvSpPr>
        <p:spPr>
          <a:xfrm>
            <a:off x="823119" y="5974528"/>
            <a:ext cx="5181600" cy="707886"/>
          </a:xfrm>
          <a:prstGeom prst="rect">
            <a:avLst/>
          </a:prstGeom>
          <a:noFill/>
        </p:spPr>
        <p:txBody>
          <a:bodyPr wrap="square" rtlCol="0">
            <a:spAutoFit/>
          </a:bodyPr>
          <a:lstStyle/>
          <a:p>
            <a:r>
              <a:rPr lang="en-US" sz="800" dirty="0" err="1" smtClean="0"/>
              <a:t>Bordley</a:t>
            </a:r>
            <a:r>
              <a:rPr lang="en-US" sz="800" dirty="0" smtClean="0"/>
              <a:t> WC, Viswanathan M, King VJ, et al. Diagnosis and Testing in Bronchiolitis: A Systematic Review. Arch </a:t>
            </a:r>
            <a:r>
              <a:rPr lang="en-US" sz="800" dirty="0" err="1" smtClean="0"/>
              <a:t>Pediatr</a:t>
            </a:r>
            <a:r>
              <a:rPr lang="en-US" sz="800" dirty="0" smtClean="0"/>
              <a:t> </a:t>
            </a:r>
            <a:r>
              <a:rPr lang="en-US" sz="800" dirty="0" err="1" smtClean="0"/>
              <a:t>Adolesc</a:t>
            </a:r>
            <a:r>
              <a:rPr lang="en-US" sz="800" dirty="0" smtClean="0"/>
              <a:t> Med. 2004;158(2):119–126. doi:10.1001/archpedi.158.2.119</a:t>
            </a:r>
          </a:p>
          <a:p>
            <a:r>
              <a:rPr lang="en-US" sz="800" dirty="0" smtClean="0"/>
              <a:t>American Academy of Pediatrics. Respiratory Syncytial Virus. In: </a:t>
            </a:r>
            <a:r>
              <a:rPr lang="en-US" sz="800" dirty="0" err="1" smtClean="0"/>
              <a:t>Kimberlin</a:t>
            </a:r>
            <a:r>
              <a:rPr lang="en-US" sz="800" dirty="0" smtClean="0"/>
              <a:t> DW, Brady MT, Jackson MA, Long SS, eds. Red Book: 2018 Report of the Committee on Infectious  Diseases. 31</a:t>
            </a:r>
            <a:r>
              <a:rPr lang="en-US" sz="800" baseline="30000" dirty="0" smtClean="0"/>
              <a:t>st</a:t>
            </a:r>
            <a:r>
              <a:rPr lang="en-US" sz="800" dirty="0" smtClean="0"/>
              <a:t> ed. Itasca, IL: American Academy of </a:t>
            </a:r>
            <a:r>
              <a:rPr lang="en-US" sz="800" dirty="0" err="1" smtClean="0"/>
              <a:t>Pedatrics</a:t>
            </a:r>
            <a:r>
              <a:rPr lang="en-US" sz="800" dirty="0" smtClean="0"/>
              <a:t>; 2018: 682-5.</a:t>
            </a:r>
            <a:endParaRPr lang="en-US" sz="800"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4519" y="3480275"/>
            <a:ext cx="3731880" cy="24693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4457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9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nvPr>
        </p:nvSpPr>
        <p:spPr bwMode="auto">
          <a:xfrm>
            <a:off x="0" y="4"/>
            <a:ext cx="12161838" cy="1241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smtClean="0"/>
              <a:t>Why no CXR?</a:t>
            </a:r>
          </a:p>
        </p:txBody>
      </p:sp>
      <p:sp>
        <p:nvSpPr>
          <p:cNvPr id="16387"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Typical CXR appearance:</a:t>
            </a:r>
          </a:p>
          <a:p>
            <a:pPr lvl="1"/>
            <a:r>
              <a:rPr lang="en-US" altLang="en-US" dirty="0" err="1" smtClean="0"/>
              <a:t>Peribronchial</a:t>
            </a:r>
            <a:r>
              <a:rPr lang="en-US" altLang="en-US" dirty="0" smtClean="0"/>
              <a:t> cuffing</a:t>
            </a:r>
          </a:p>
          <a:p>
            <a:pPr lvl="1"/>
            <a:r>
              <a:rPr lang="en-US" altLang="en-US" dirty="0" smtClean="0"/>
              <a:t>Atelectasis</a:t>
            </a:r>
          </a:p>
          <a:p>
            <a:r>
              <a:rPr lang="en-US" altLang="en-US" dirty="0" smtClean="0"/>
              <a:t>No correlation with disease severity</a:t>
            </a:r>
          </a:p>
          <a:p>
            <a:r>
              <a:rPr lang="en-US" altLang="en-US" dirty="0" smtClean="0"/>
              <a:t>Can lead to increased use of antibiotics</a:t>
            </a:r>
          </a:p>
          <a:p>
            <a:r>
              <a:rPr lang="en-US" altLang="en-US" dirty="0" smtClean="0"/>
              <a:t>When to consider CXR?</a:t>
            </a:r>
          </a:p>
          <a:p>
            <a:pPr lvl="1"/>
            <a:r>
              <a:rPr lang="en-US" altLang="en-US" dirty="0" smtClean="0"/>
              <a:t>Moderate to severe distress</a:t>
            </a:r>
          </a:p>
          <a:p>
            <a:pPr lvl="1"/>
            <a:r>
              <a:rPr lang="en-US" altLang="en-US" dirty="0" smtClean="0"/>
              <a:t>Considering alternative diagnosis</a:t>
            </a:r>
          </a:p>
        </p:txBody>
      </p:sp>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4917" y="1600200"/>
            <a:ext cx="4318794" cy="4378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0513" y="1337763"/>
            <a:ext cx="4147602" cy="4641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23119" y="5867400"/>
            <a:ext cx="4953000" cy="954107"/>
          </a:xfrm>
          <a:prstGeom prst="rect">
            <a:avLst/>
          </a:prstGeom>
          <a:noFill/>
        </p:spPr>
        <p:txBody>
          <a:bodyPr wrap="square" rtlCol="0">
            <a:spAutoFit/>
          </a:bodyPr>
          <a:lstStyle/>
          <a:p>
            <a:r>
              <a:rPr lang="en-US" sz="800" dirty="0" smtClean="0"/>
              <a:t>Ralston SL, </a:t>
            </a:r>
            <a:r>
              <a:rPr lang="en-US" sz="800" dirty="0" err="1" smtClean="0"/>
              <a:t>Lieberthal</a:t>
            </a:r>
            <a:r>
              <a:rPr lang="en-US" sz="800" dirty="0" smtClean="0"/>
              <a:t> AS, Meissner HC, et al; American Academy of Pediatrics. Clinical practice guideline: the diagnosis, management, and prevention of bronchiolitis. Pediatrics. 2014;134(5). Available </a:t>
            </a:r>
            <a:r>
              <a:rPr lang="en-US" sz="800" dirty="0" err="1" smtClean="0"/>
              <a:t>at:www.pediatrics.org</a:t>
            </a:r>
            <a:r>
              <a:rPr lang="en-US" sz="800" dirty="0" smtClean="0"/>
              <a:t>/</a:t>
            </a:r>
            <a:r>
              <a:rPr lang="en-US" sz="800" dirty="0" err="1" smtClean="0"/>
              <a:t>cgi</a:t>
            </a:r>
            <a:r>
              <a:rPr lang="en-US" sz="800" dirty="0" smtClean="0"/>
              <a:t>/content/full/134/5/e1474</a:t>
            </a:r>
          </a:p>
          <a:p>
            <a:r>
              <a:rPr lang="en-US" sz="800" dirty="0" smtClean="0">
                <a:hlinkClick r:id="rId6"/>
              </a:rPr>
              <a:t>www.uptodate.com</a:t>
            </a:r>
            <a:endParaRPr lang="en-US" sz="800" dirty="0" smtClean="0"/>
          </a:p>
          <a:p>
            <a:r>
              <a:rPr lang="en-US" sz="800" dirty="0" smtClean="0"/>
              <a:t>Dawson KP, Long A, Kennedy J, </a:t>
            </a:r>
            <a:r>
              <a:rPr lang="en-US" sz="800" dirty="0" err="1" smtClean="0"/>
              <a:t>Mogridge</a:t>
            </a:r>
            <a:r>
              <a:rPr lang="en-US" sz="800" dirty="0" smtClean="0"/>
              <a:t> N. The chest radiograph in acute bronchiolitis. J </a:t>
            </a:r>
            <a:r>
              <a:rPr lang="en-US" sz="800" dirty="0" err="1" smtClean="0"/>
              <a:t>Paediatr</a:t>
            </a:r>
            <a:r>
              <a:rPr lang="en-US" sz="800" dirty="0" smtClean="0"/>
              <a:t> Child Health 1990; 26:209.</a:t>
            </a:r>
          </a:p>
          <a:p>
            <a:endParaRPr lang="en-US" sz="800" dirty="0"/>
          </a:p>
        </p:txBody>
      </p:sp>
    </p:spTree>
    <p:custDataLst>
      <p:tags r:id="rId1"/>
    </p:custDataLst>
    <p:extLst>
      <p:ext uri="{BB962C8B-B14F-4D97-AF65-F5344CB8AC3E}">
        <p14:creationId xmlns:p14="http://schemas.microsoft.com/office/powerpoint/2010/main" val="123135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500"/>
                                        <p:tgtEl>
                                          <p:spTgt spid="61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9"/>
                                        </p:tgtEl>
                                        <p:attrNameLst>
                                          <p:attrName>style.visibility</p:attrName>
                                        </p:attrNameLst>
                                      </p:cBhvr>
                                      <p:to>
                                        <p:strVal val="visible"/>
                                      </p:to>
                                    </p:set>
                                    <p:animEffect transition="in" filter="fade">
                                      <p:cBhvr>
                                        <p:cTn id="12" dur="500"/>
                                        <p:tgtEl>
                                          <p:spTgt spid="61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387">
                                            <p:txEl>
                                              <p:pRg st="3" end="3"/>
                                            </p:txEl>
                                          </p:spTgt>
                                        </p:tgtEl>
                                        <p:attrNameLst>
                                          <p:attrName>style.visibility</p:attrName>
                                        </p:attrNameLst>
                                      </p:cBhvr>
                                      <p:to>
                                        <p:strVal val="visible"/>
                                      </p:to>
                                    </p:set>
                                    <p:animEffect transition="in" filter="fade">
                                      <p:cBhvr>
                                        <p:cTn id="17" dur="500"/>
                                        <p:tgtEl>
                                          <p:spTgt spid="1638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387">
                                            <p:txEl>
                                              <p:pRg st="4" end="4"/>
                                            </p:txEl>
                                          </p:spTgt>
                                        </p:tgtEl>
                                        <p:attrNameLst>
                                          <p:attrName>style.visibility</p:attrName>
                                        </p:attrNameLst>
                                      </p:cBhvr>
                                      <p:to>
                                        <p:strVal val="visible"/>
                                      </p:to>
                                    </p:set>
                                    <p:animEffect transition="in" filter="fade">
                                      <p:cBhvr>
                                        <p:cTn id="22" dur="500"/>
                                        <p:tgtEl>
                                          <p:spTgt spid="1638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387">
                                            <p:txEl>
                                              <p:pRg st="5" end="5"/>
                                            </p:txEl>
                                          </p:spTgt>
                                        </p:tgtEl>
                                        <p:attrNameLst>
                                          <p:attrName>style.visibility</p:attrName>
                                        </p:attrNameLst>
                                      </p:cBhvr>
                                      <p:to>
                                        <p:strVal val="visible"/>
                                      </p:to>
                                    </p:set>
                                    <p:animEffect transition="in" filter="fade">
                                      <p:cBhvr>
                                        <p:cTn id="27" dur="500"/>
                                        <p:tgtEl>
                                          <p:spTgt spid="1638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387">
                                            <p:txEl>
                                              <p:pRg st="6" end="6"/>
                                            </p:txEl>
                                          </p:spTgt>
                                        </p:tgtEl>
                                        <p:attrNameLst>
                                          <p:attrName>style.visibility</p:attrName>
                                        </p:attrNameLst>
                                      </p:cBhvr>
                                      <p:to>
                                        <p:strVal val="visible"/>
                                      </p:to>
                                    </p:set>
                                    <p:animEffect transition="in" filter="fade">
                                      <p:cBhvr>
                                        <p:cTn id="32" dur="500"/>
                                        <p:tgtEl>
                                          <p:spTgt spid="1638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387">
                                            <p:txEl>
                                              <p:pRg st="7" end="7"/>
                                            </p:txEl>
                                          </p:spTgt>
                                        </p:tgtEl>
                                        <p:attrNameLst>
                                          <p:attrName>style.visibility</p:attrName>
                                        </p:attrNameLst>
                                      </p:cBhvr>
                                      <p:to>
                                        <p:strVal val="visible"/>
                                      </p:to>
                                    </p:set>
                                    <p:animEffect transition="in" filter="fade">
                                      <p:cBhvr>
                                        <p:cTn id="37" dur="500"/>
                                        <p:tgtEl>
                                          <p:spTgt spid="1638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I have no financial disclosures.</a:t>
            </a:r>
          </a:p>
          <a:p>
            <a:endParaRPr lang="en-US" dirty="0"/>
          </a:p>
        </p:txBody>
      </p:sp>
    </p:spTree>
    <p:extLst>
      <p:ext uri="{BB962C8B-B14F-4D97-AF65-F5344CB8AC3E}">
        <p14:creationId xmlns:p14="http://schemas.microsoft.com/office/powerpoint/2010/main" val="33346566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nvPr>
        </p:nvSpPr>
        <p:spPr bwMode="auto">
          <a:xfrm>
            <a:off x="0" y="4"/>
            <a:ext cx="12161838" cy="1241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smtClean="0"/>
              <a:t>Who gets admitted?</a:t>
            </a:r>
          </a:p>
        </p:txBody>
      </p:sp>
      <p:sp>
        <p:nvSpPr>
          <p:cNvPr id="16387"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Infants who appear toxic, feeding poorly, are lethargic, or dehydrated</a:t>
            </a:r>
          </a:p>
          <a:p>
            <a:r>
              <a:rPr lang="en-US" altLang="en-US" dirty="0" smtClean="0"/>
              <a:t>Moderate to severe respiratory distress</a:t>
            </a:r>
          </a:p>
          <a:p>
            <a:pPr lvl="1"/>
            <a:r>
              <a:rPr lang="en-US" altLang="en-US" dirty="0" smtClean="0"/>
              <a:t>Nasal flaring; intercostal, subcostal, or suprasternal retractions, respiratory rate &gt;70 breaths per minute; dyspnea; cyanosis</a:t>
            </a:r>
          </a:p>
          <a:p>
            <a:r>
              <a:rPr lang="en-US" altLang="en-US" dirty="0" smtClean="0"/>
              <a:t>Apnea</a:t>
            </a:r>
          </a:p>
          <a:p>
            <a:r>
              <a:rPr lang="en-US" altLang="en-US" dirty="0" smtClean="0"/>
              <a:t>Hypoxemia (SpO2 &lt;95%) – interpret with other clinical signs</a:t>
            </a:r>
          </a:p>
        </p:txBody>
      </p:sp>
    </p:spTree>
    <p:custDataLst>
      <p:tags r:id="rId1"/>
    </p:custDataLst>
    <p:extLst>
      <p:ext uri="{BB962C8B-B14F-4D97-AF65-F5344CB8AC3E}">
        <p14:creationId xmlns:p14="http://schemas.microsoft.com/office/powerpoint/2010/main" val="31386396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nvPr>
        </p:nvSpPr>
        <p:spPr bwMode="auto">
          <a:xfrm>
            <a:off x="0" y="4"/>
            <a:ext cx="12161838" cy="1241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smtClean="0"/>
              <a:t>How we should approach treatment</a:t>
            </a:r>
          </a:p>
        </p:txBody>
      </p:sp>
      <p:sp>
        <p:nvSpPr>
          <p:cNvPr id="16387"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Supportive! Supportive! Supportive!</a:t>
            </a:r>
          </a:p>
        </p:txBody>
      </p:sp>
      <p:sp>
        <p:nvSpPr>
          <p:cNvPr id="2" name="Right Arrow 1"/>
          <p:cNvSpPr/>
          <p:nvPr/>
        </p:nvSpPr>
        <p:spPr>
          <a:xfrm>
            <a:off x="4861719" y="3581400"/>
            <a:ext cx="2438400" cy="838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6319" y="2244725"/>
            <a:ext cx="4013759" cy="3643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2719" y="2244725"/>
            <a:ext cx="3205165" cy="407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20817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nvPr>
        </p:nvSpPr>
        <p:spPr bwMode="auto">
          <a:xfrm>
            <a:off x="0" y="4"/>
            <a:ext cx="12161838" cy="1241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smtClean="0"/>
              <a:t>How we approach treatment instead…</a:t>
            </a:r>
          </a:p>
        </p:txBody>
      </p:sp>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61519" y="1828800"/>
            <a:ext cx="5638800" cy="3838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26118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nvPr>
        </p:nvSpPr>
        <p:spPr bwMode="auto">
          <a:xfrm>
            <a:off x="0" y="4"/>
            <a:ext cx="12161838" cy="1241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smtClean="0"/>
              <a:t>Bronchodilators</a:t>
            </a:r>
          </a:p>
        </p:txBody>
      </p:sp>
      <p:sp>
        <p:nvSpPr>
          <p:cNvPr id="16387"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AAP does </a:t>
            </a:r>
            <a:r>
              <a:rPr lang="en-US" altLang="en-US" b="1" dirty="0" smtClean="0"/>
              <a:t>NOT</a:t>
            </a:r>
            <a:r>
              <a:rPr lang="en-US" altLang="en-US" dirty="0" smtClean="0"/>
              <a:t> routinely recommend:</a:t>
            </a:r>
          </a:p>
          <a:p>
            <a:pPr lvl="1"/>
            <a:r>
              <a:rPr lang="en-US" altLang="en-US" dirty="0" smtClean="0"/>
              <a:t>Albuterol</a:t>
            </a:r>
          </a:p>
          <a:p>
            <a:pPr lvl="1"/>
            <a:r>
              <a:rPr lang="en-US" altLang="en-US" dirty="0" smtClean="0"/>
              <a:t>Racemic Epinephrine</a:t>
            </a:r>
          </a:p>
          <a:p>
            <a:r>
              <a:rPr lang="en-US" altLang="en-US" dirty="0" smtClean="0"/>
              <a:t>Multiple systematic reviews show no improvement in disease resolution, hospitalization, or length of stay</a:t>
            </a:r>
          </a:p>
          <a:p>
            <a:r>
              <a:rPr lang="en-US" altLang="en-US" dirty="0" smtClean="0"/>
              <a:t>Some transient improvement in clinical score - subjective</a:t>
            </a:r>
          </a:p>
          <a:p>
            <a:r>
              <a:rPr lang="en-US" altLang="en-US" dirty="0" smtClean="0"/>
              <a:t>May be considered as rescue medication </a:t>
            </a:r>
          </a:p>
        </p:txBody>
      </p:sp>
      <p:sp>
        <p:nvSpPr>
          <p:cNvPr id="2" name="TextBox 1"/>
          <p:cNvSpPr txBox="1"/>
          <p:nvPr/>
        </p:nvSpPr>
        <p:spPr>
          <a:xfrm>
            <a:off x="1051719" y="5943600"/>
            <a:ext cx="4648200" cy="738664"/>
          </a:xfrm>
          <a:prstGeom prst="rect">
            <a:avLst/>
          </a:prstGeom>
          <a:noFill/>
        </p:spPr>
        <p:txBody>
          <a:bodyPr wrap="square" rtlCol="0">
            <a:spAutoFit/>
          </a:bodyPr>
          <a:lstStyle/>
          <a:p>
            <a:pPr lvl="0"/>
            <a:r>
              <a:rPr lang="en-US" sz="800" dirty="0">
                <a:solidFill>
                  <a:prstClr val="black"/>
                </a:solidFill>
              </a:rPr>
              <a:t>Ralston SL, </a:t>
            </a:r>
            <a:r>
              <a:rPr lang="en-US" sz="800" dirty="0" err="1">
                <a:solidFill>
                  <a:prstClr val="black"/>
                </a:solidFill>
              </a:rPr>
              <a:t>Lieberthal</a:t>
            </a:r>
            <a:r>
              <a:rPr lang="en-US" sz="800" dirty="0">
                <a:solidFill>
                  <a:prstClr val="black"/>
                </a:solidFill>
              </a:rPr>
              <a:t> AS, Meissner HC, et al; American Academy of Pediatrics. Clinical practice guideline: the diagnosis, management, and prevention of bronchiolitis. Pediatrics. 2014;134(5). Available </a:t>
            </a:r>
            <a:r>
              <a:rPr lang="en-US" sz="800" dirty="0" err="1">
                <a:solidFill>
                  <a:prstClr val="black"/>
                </a:solidFill>
              </a:rPr>
              <a:t>at:www.pediatrics.org</a:t>
            </a:r>
            <a:r>
              <a:rPr lang="en-US" sz="800" dirty="0">
                <a:solidFill>
                  <a:prstClr val="black"/>
                </a:solidFill>
              </a:rPr>
              <a:t>/</a:t>
            </a:r>
            <a:r>
              <a:rPr lang="en-US" sz="800" dirty="0" err="1">
                <a:solidFill>
                  <a:prstClr val="black"/>
                </a:solidFill>
              </a:rPr>
              <a:t>cgi</a:t>
            </a:r>
            <a:r>
              <a:rPr lang="en-US" sz="800" dirty="0">
                <a:solidFill>
                  <a:prstClr val="black"/>
                </a:solidFill>
              </a:rPr>
              <a:t>/content/full/134/5/e1474</a:t>
            </a:r>
          </a:p>
          <a:p>
            <a:endParaRPr lang="en-US" dirty="0"/>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71719" y="838200"/>
            <a:ext cx="2957578" cy="223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0721326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nvPr>
        </p:nvSpPr>
        <p:spPr bwMode="auto">
          <a:xfrm>
            <a:off x="0" y="4"/>
            <a:ext cx="12161838" cy="1241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smtClean="0"/>
              <a:t>Hypertonic Saline (3%)</a:t>
            </a:r>
          </a:p>
        </p:txBody>
      </p:sp>
      <p:sp>
        <p:nvSpPr>
          <p:cNvPr id="16387"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Emergency Department</a:t>
            </a:r>
          </a:p>
          <a:p>
            <a:pPr lvl="1"/>
            <a:r>
              <a:rPr lang="en-US" altLang="en-US" dirty="0" smtClean="0"/>
              <a:t>Should </a:t>
            </a:r>
            <a:r>
              <a:rPr lang="en-US" altLang="en-US" b="1" dirty="0" smtClean="0"/>
              <a:t>NOT</a:t>
            </a:r>
            <a:r>
              <a:rPr lang="en-US" altLang="en-US" dirty="0" smtClean="0"/>
              <a:t> be used </a:t>
            </a:r>
            <a:endParaRPr lang="en-US" altLang="en-US" dirty="0"/>
          </a:p>
          <a:p>
            <a:pPr lvl="1"/>
            <a:r>
              <a:rPr lang="en-US" altLang="en-US" dirty="0" smtClean="0"/>
              <a:t>No reduction in hospitalizations</a:t>
            </a:r>
          </a:p>
          <a:p>
            <a:r>
              <a:rPr lang="en-US" altLang="en-US" dirty="0" smtClean="0"/>
              <a:t>Hospitalized children and infants</a:t>
            </a:r>
          </a:p>
          <a:p>
            <a:pPr lvl="1"/>
            <a:r>
              <a:rPr lang="en-US" altLang="en-US" dirty="0" smtClean="0"/>
              <a:t>Providers </a:t>
            </a:r>
            <a:r>
              <a:rPr lang="en-US" altLang="en-US" b="1" dirty="0" smtClean="0"/>
              <a:t>MAY</a:t>
            </a:r>
            <a:r>
              <a:rPr lang="en-US" altLang="en-US" dirty="0" smtClean="0"/>
              <a:t> administer </a:t>
            </a:r>
          </a:p>
          <a:p>
            <a:pPr lvl="1"/>
            <a:r>
              <a:rPr lang="en-US" altLang="en-US" dirty="0" smtClean="0"/>
              <a:t>No reduction in Length of Stay</a:t>
            </a:r>
          </a:p>
        </p:txBody>
      </p:sp>
      <p:sp>
        <p:nvSpPr>
          <p:cNvPr id="2" name="TextBox 1"/>
          <p:cNvSpPr txBox="1"/>
          <p:nvPr/>
        </p:nvSpPr>
        <p:spPr>
          <a:xfrm>
            <a:off x="1051719" y="6096000"/>
            <a:ext cx="4267200" cy="461665"/>
          </a:xfrm>
          <a:prstGeom prst="rect">
            <a:avLst/>
          </a:prstGeom>
          <a:noFill/>
        </p:spPr>
        <p:txBody>
          <a:bodyPr wrap="square" rtlCol="0">
            <a:spAutoFit/>
          </a:bodyPr>
          <a:lstStyle/>
          <a:p>
            <a:pPr lvl="0"/>
            <a:r>
              <a:rPr lang="en-US" sz="800" dirty="0">
                <a:solidFill>
                  <a:prstClr val="black"/>
                </a:solidFill>
              </a:rPr>
              <a:t>Ralston SL, </a:t>
            </a:r>
            <a:r>
              <a:rPr lang="en-US" sz="800" dirty="0" err="1">
                <a:solidFill>
                  <a:prstClr val="black"/>
                </a:solidFill>
              </a:rPr>
              <a:t>Lieberthal</a:t>
            </a:r>
            <a:r>
              <a:rPr lang="en-US" sz="800" dirty="0">
                <a:solidFill>
                  <a:prstClr val="black"/>
                </a:solidFill>
              </a:rPr>
              <a:t> AS, Meissner HC, et al; American Academy of Pediatrics. Clinical practice guideline: the diagnosis, management, and prevention of bronchiolitis. Pediatrics. 2014;134(5). Available </a:t>
            </a:r>
            <a:r>
              <a:rPr lang="en-US" sz="800" dirty="0" err="1">
                <a:solidFill>
                  <a:prstClr val="black"/>
                </a:solidFill>
              </a:rPr>
              <a:t>at:www.pediatrics.org</a:t>
            </a:r>
            <a:r>
              <a:rPr lang="en-US" sz="800" dirty="0">
                <a:solidFill>
                  <a:prstClr val="black"/>
                </a:solidFill>
              </a:rPr>
              <a:t>/</a:t>
            </a:r>
            <a:r>
              <a:rPr lang="en-US" sz="800" dirty="0" err="1">
                <a:solidFill>
                  <a:prstClr val="black"/>
                </a:solidFill>
              </a:rPr>
              <a:t>cgi</a:t>
            </a:r>
            <a:r>
              <a:rPr lang="en-US" sz="800" dirty="0">
                <a:solidFill>
                  <a:prstClr val="black"/>
                </a:solidFill>
              </a:rPr>
              <a:t>/content/full/134/5/e1474</a:t>
            </a:r>
          </a:p>
        </p:txBody>
      </p:sp>
    </p:spTree>
    <p:custDataLst>
      <p:tags r:id="rId1"/>
    </p:custDataLst>
    <p:extLst>
      <p:ext uri="{BB962C8B-B14F-4D97-AF65-F5344CB8AC3E}">
        <p14:creationId xmlns:p14="http://schemas.microsoft.com/office/powerpoint/2010/main" val="23242703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nvPr>
        </p:nvSpPr>
        <p:spPr bwMode="auto">
          <a:xfrm>
            <a:off x="0" y="4"/>
            <a:ext cx="12161838" cy="1241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smtClean="0"/>
              <a:t>Steroids and Antibiotics</a:t>
            </a:r>
          </a:p>
        </p:txBody>
      </p:sp>
      <p:sp>
        <p:nvSpPr>
          <p:cNvPr id="16387"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Steroids should </a:t>
            </a:r>
            <a:r>
              <a:rPr lang="en-US" altLang="en-US" b="1" dirty="0" smtClean="0"/>
              <a:t>NOT</a:t>
            </a:r>
            <a:r>
              <a:rPr lang="en-US" altLang="en-US" dirty="0" smtClean="0"/>
              <a:t> be administered</a:t>
            </a:r>
          </a:p>
          <a:p>
            <a:r>
              <a:rPr lang="en-US" altLang="en-US" dirty="0" smtClean="0"/>
              <a:t>No physiologic benefit; may prolong viral shedding</a:t>
            </a:r>
          </a:p>
          <a:p>
            <a:r>
              <a:rPr lang="en-US" altLang="en-US" dirty="0" smtClean="0"/>
              <a:t>Do </a:t>
            </a:r>
            <a:r>
              <a:rPr lang="en-US" altLang="en-US" b="1" dirty="0" smtClean="0"/>
              <a:t>NOT</a:t>
            </a:r>
            <a:r>
              <a:rPr lang="en-US" altLang="en-US" dirty="0" smtClean="0"/>
              <a:t> administer antibiotics</a:t>
            </a:r>
          </a:p>
          <a:p>
            <a:pPr lvl="1"/>
            <a:r>
              <a:rPr lang="en-US" altLang="en-US" dirty="0" smtClean="0"/>
              <a:t>Except if there is a concomitant bacterial infection</a:t>
            </a:r>
          </a:p>
          <a:p>
            <a:pPr lvl="1"/>
            <a:r>
              <a:rPr lang="en-US" altLang="en-US" dirty="0" smtClean="0"/>
              <a:t>UTI – 1-2%</a:t>
            </a:r>
          </a:p>
          <a:p>
            <a:pPr lvl="1"/>
            <a:r>
              <a:rPr lang="en-US" altLang="en-US" dirty="0" smtClean="0"/>
              <a:t>Bacteremia – 1-2% </a:t>
            </a:r>
          </a:p>
          <a:p>
            <a:endParaRPr lang="en-US" altLang="en-US" dirty="0" smtClean="0"/>
          </a:p>
        </p:txBody>
      </p:sp>
      <p:sp>
        <p:nvSpPr>
          <p:cNvPr id="2" name="TextBox 1"/>
          <p:cNvSpPr txBox="1"/>
          <p:nvPr/>
        </p:nvSpPr>
        <p:spPr>
          <a:xfrm>
            <a:off x="1051719" y="6172200"/>
            <a:ext cx="4267200" cy="461665"/>
          </a:xfrm>
          <a:prstGeom prst="rect">
            <a:avLst/>
          </a:prstGeom>
          <a:noFill/>
        </p:spPr>
        <p:txBody>
          <a:bodyPr wrap="square" rtlCol="0">
            <a:spAutoFit/>
          </a:bodyPr>
          <a:lstStyle/>
          <a:p>
            <a:pPr lvl="0"/>
            <a:r>
              <a:rPr lang="en-US" sz="800" dirty="0">
                <a:solidFill>
                  <a:prstClr val="black"/>
                </a:solidFill>
              </a:rPr>
              <a:t>Ralston SL, </a:t>
            </a:r>
            <a:r>
              <a:rPr lang="en-US" sz="800" dirty="0" err="1">
                <a:solidFill>
                  <a:prstClr val="black"/>
                </a:solidFill>
              </a:rPr>
              <a:t>Lieberthal</a:t>
            </a:r>
            <a:r>
              <a:rPr lang="en-US" sz="800" dirty="0">
                <a:solidFill>
                  <a:prstClr val="black"/>
                </a:solidFill>
              </a:rPr>
              <a:t> AS, Meissner HC, et al; American Academy of Pediatrics. Clinical practice guideline: the diagnosis, management, and prevention of bronchiolitis. Pediatrics. 2014;134(5). Available </a:t>
            </a:r>
            <a:r>
              <a:rPr lang="en-US" sz="800" dirty="0" err="1">
                <a:solidFill>
                  <a:prstClr val="black"/>
                </a:solidFill>
              </a:rPr>
              <a:t>at:www.pediatrics.org</a:t>
            </a:r>
            <a:r>
              <a:rPr lang="en-US" sz="800" dirty="0">
                <a:solidFill>
                  <a:prstClr val="black"/>
                </a:solidFill>
              </a:rPr>
              <a:t>/</a:t>
            </a:r>
            <a:r>
              <a:rPr lang="en-US" sz="800" dirty="0" err="1">
                <a:solidFill>
                  <a:prstClr val="black"/>
                </a:solidFill>
              </a:rPr>
              <a:t>cgi</a:t>
            </a:r>
            <a:r>
              <a:rPr lang="en-US" sz="800" dirty="0">
                <a:solidFill>
                  <a:prstClr val="black"/>
                </a:solidFill>
              </a:rPr>
              <a:t>/content/full/134/5/e1474</a:t>
            </a:r>
          </a:p>
        </p:txBody>
      </p:sp>
    </p:spTree>
    <p:custDataLst>
      <p:tags r:id="rId1"/>
    </p:custDataLst>
    <p:extLst>
      <p:ext uri="{BB962C8B-B14F-4D97-AF65-F5344CB8AC3E}">
        <p14:creationId xmlns:p14="http://schemas.microsoft.com/office/powerpoint/2010/main" val="8043708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nvPr>
        </p:nvSpPr>
        <p:spPr bwMode="auto">
          <a:xfrm>
            <a:off x="0" y="4"/>
            <a:ext cx="12161838" cy="1241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smtClean="0"/>
              <a:t>Chest Physiotherapy</a:t>
            </a:r>
          </a:p>
        </p:txBody>
      </p:sp>
      <p:sp>
        <p:nvSpPr>
          <p:cNvPr id="16387"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AAP recommends </a:t>
            </a:r>
            <a:r>
              <a:rPr lang="en-US" altLang="en-US" b="1" dirty="0" smtClean="0"/>
              <a:t>NOT </a:t>
            </a:r>
            <a:r>
              <a:rPr lang="en-US" altLang="en-US" dirty="0" smtClean="0"/>
              <a:t>using CPT in children with bronchiolitis</a:t>
            </a:r>
          </a:p>
          <a:p>
            <a:r>
              <a:rPr lang="en-US" altLang="en-US" dirty="0" smtClean="0"/>
              <a:t>Cochrane review – 9 randomized control trials</a:t>
            </a:r>
          </a:p>
          <a:p>
            <a:r>
              <a:rPr lang="en-US" altLang="en-US" dirty="0" smtClean="0"/>
              <a:t>No clinical benefit using vibration or percussion, or passive expiratory techniques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9319" y="3352800"/>
            <a:ext cx="1981200" cy="2637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51719" y="6248400"/>
            <a:ext cx="4038600" cy="461665"/>
          </a:xfrm>
          <a:prstGeom prst="rect">
            <a:avLst/>
          </a:prstGeom>
          <a:noFill/>
        </p:spPr>
        <p:txBody>
          <a:bodyPr wrap="square" rtlCol="0">
            <a:spAutoFit/>
          </a:bodyPr>
          <a:lstStyle/>
          <a:p>
            <a:pPr lvl="0"/>
            <a:r>
              <a:rPr lang="en-US" sz="800" dirty="0">
                <a:solidFill>
                  <a:prstClr val="black"/>
                </a:solidFill>
              </a:rPr>
              <a:t>Ralston SL, </a:t>
            </a:r>
            <a:r>
              <a:rPr lang="en-US" sz="800" dirty="0" err="1">
                <a:solidFill>
                  <a:prstClr val="black"/>
                </a:solidFill>
              </a:rPr>
              <a:t>Lieberthal</a:t>
            </a:r>
            <a:r>
              <a:rPr lang="en-US" sz="800" dirty="0">
                <a:solidFill>
                  <a:prstClr val="black"/>
                </a:solidFill>
              </a:rPr>
              <a:t> AS, Meissner HC, et al; American Academy of Pediatrics. Clinical practice guideline: the diagnosis, management, and prevention of bronchiolitis. Pediatrics. 2014;134(5). Available </a:t>
            </a:r>
            <a:r>
              <a:rPr lang="en-US" sz="800" dirty="0" err="1">
                <a:solidFill>
                  <a:prstClr val="black"/>
                </a:solidFill>
              </a:rPr>
              <a:t>at:www.pediatrics.org</a:t>
            </a:r>
            <a:r>
              <a:rPr lang="en-US" sz="800" dirty="0">
                <a:solidFill>
                  <a:prstClr val="black"/>
                </a:solidFill>
              </a:rPr>
              <a:t>/</a:t>
            </a:r>
            <a:r>
              <a:rPr lang="en-US" sz="800" dirty="0" err="1">
                <a:solidFill>
                  <a:prstClr val="black"/>
                </a:solidFill>
              </a:rPr>
              <a:t>cgi</a:t>
            </a:r>
            <a:r>
              <a:rPr lang="en-US" sz="800" dirty="0">
                <a:solidFill>
                  <a:prstClr val="black"/>
                </a:solidFill>
              </a:rPr>
              <a:t>/content/full/134/5/e1474</a:t>
            </a:r>
          </a:p>
        </p:txBody>
      </p:sp>
    </p:spTree>
    <p:custDataLst>
      <p:tags r:id="rId1"/>
    </p:custDataLst>
    <p:extLst>
      <p:ext uri="{BB962C8B-B14F-4D97-AF65-F5344CB8AC3E}">
        <p14:creationId xmlns:p14="http://schemas.microsoft.com/office/powerpoint/2010/main" val="39463845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nvPr>
        </p:nvSpPr>
        <p:spPr bwMode="auto">
          <a:xfrm>
            <a:off x="0" y="4"/>
            <a:ext cx="12161838" cy="1241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smtClean="0"/>
              <a:t>Suctioning</a:t>
            </a:r>
          </a:p>
        </p:txBody>
      </p:sp>
      <p:sp>
        <p:nvSpPr>
          <p:cNvPr id="16387"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Define suctioning…</a:t>
            </a:r>
          </a:p>
          <a:p>
            <a:pPr lvl="1"/>
            <a:r>
              <a:rPr lang="en-US" altLang="en-US" dirty="0" smtClean="0"/>
              <a:t>Deep nasal suctioning has been shown to increase length of stay</a:t>
            </a:r>
          </a:p>
          <a:p>
            <a:pPr lvl="1"/>
            <a:r>
              <a:rPr lang="en-US" altLang="en-US" dirty="0" smtClean="0"/>
              <a:t>AAP – No definitive consensus statement</a:t>
            </a: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718" y="3671886"/>
            <a:ext cx="3000333" cy="2206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22800" y="3654751"/>
            <a:ext cx="2982119" cy="2215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5519" y="3657600"/>
            <a:ext cx="2937868" cy="2221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6901" y="1423986"/>
            <a:ext cx="4419600" cy="4495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1127919" y="6324600"/>
            <a:ext cx="4648200" cy="338554"/>
          </a:xfrm>
          <a:prstGeom prst="rect">
            <a:avLst/>
          </a:prstGeom>
          <a:noFill/>
        </p:spPr>
        <p:txBody>
          <a:bodyPr wrap="square" rtlCol="0">
            <a:spAutoFit/>
          </a:bodyPr>
          <a:lstStyle/>
          <a:p>
            <a:r>
              <a:rPr lang="en-US" sz="800" dirty="0" err="1"/>
              <a:t>Mussman</a:t>
            </a:r>
            <a:r>
              <a:rPr lang="en-US" sz="800" dirty="0"/>
              <a:t> GM, Parker MW, </a:t>
            </a:r>
            <a:r>
              <a:rPr lang="en-US" sz="800" dirty="0" err="1"/>
              <a:t>Statile</a:t>
            </a:r>
            <a:r>
              <a:rPr lang="en-US" sz="800" dirty="0"/>
              <a:t> A, </a:t>
            </a:r>
            <a:r>
              <a:rPr lang="en-US" sz="800" dirty="0" err="1"/>
              <a:t>Sucharew</a:t>
            </a:r>
            <a:r>
              <a:rPr lang="en-US" sz="800" dirty="0"/>
              <a:t> H, Brady PW. Suctioning and length of stay in infants hospitalized with bronchiolitis. JAMA </a:t>
            </a:r>
            <a:r>
              <a:rPr lang="en-US" sz="800" dirty="0" err="1"/>
              <a:t>Pediatr</a:t>
            </a:r>
            <a:r>
              <a:rPr lang="en-US" sz="800" dirty="0"/>
              <a:t>. 2013;167(5):414–421pmid:23460088</a:t>
            </a:r>
          </a:p>
        </p:txBody>
      </p:sp>
    </p:spTree>
    <p:custDataLst>
      <p:tags r:id="rId1"/>
    </p:custDataLst>
    <p:extLst>
      <p:ext uri="{BB962C8B-B14F-4D97-AF65-F5344CB8AC3E}">
        <p14:creationId xmlns:p14="http://schemas.microsoft.com/office/powerpoint/2010/main" val="417831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3"/>
                                        </p:tgtEl>
                                        <p:attrNameLst>
                                          <p:attrName>style.visibility</p:attrName>
                                        </p:attrNameLst>
                                      </p:cBhvr>
                                      <p:to>
                                        <p:strVal val="visible"/>
                                      </p:to>
                                    </p:set>
                                    <p:animEffect transition="in" filter="fade">
                                      <p:cBhvr>
                                        <p:cTn id="17" dur="500"/>
                                        <p:tgtEl>
                                          <p:spTgt spid="20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387">
                                            <p:txEl>
                                              <p:pRg st="1" end="1"/>
                                            </p:txEl>
                                          </p:spTgt>
                                        </p:tgtEl>
                                        <p:attrNameLst>
                                          <p:attrName>style.visibility</p:attrName>
                                        </p:attrNameLst>
                                      </p:cBhvr>
                                      <p:to>
                                        <p:strVal val="visible"/>
                                      </p:to>
                                    </p:set>
                                    <p:animEffect transition="in" filter="fade">
                                      <p:cBhvr>
                                        <p:cTn id="22" dur="500"/>
                                        <p:tgtEl>
                                          <p:spTgt spid="1638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387">
                                            <p:txEl>
                                              <p:pRg st="2" end="2"/>
                                            </p:txEl>
                                          </p:spTgt>
                                        </p:tgtEl>
                                        <p:attrNameLst>
                                          <p:attrName>style.visibility</p:attrName>
                                        </p:attrNameLst>
                                      </p:cBhvr>
                                      <p:to>
                                        <p:strVal val="visible"/>
                                      </p:to>
                                    </p:set>
                                    <p:animEffect transition="in" filter="fade">
                                      <p:cBhvr>
                                        <p:cTn id="27" dur="500"/>
                                        <p:tgtEl>
                                          <p:spTgt spid="1638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056"/>
                                        </p:tgtEl>
                                        <p:attrNameLst>
                                          <p:attrName>style.visibility</p:attrName>
                                        </p:attrNameLst>
                                      </p:cBhvr>
                                      <p:to>
                                        <p:strVal val="visible"/>
                                      </p:to>
                                    </p:set>
                                    <p:anim calcmode="lin" valueType="num">
                                      <p:cBhvr>
                                        <p:cTn id="32" dur="500" fill="hold"/>
                                        <p:tgtEl>
                                          <p:spTgt spid="2056"/>
                                        </p:tgtEl>
                                        <p:attrNameLst>
                                          <p:attrName>ppt_w</p:attrName>
                                        </p:attrNameLst>
                                      </p:cBhvr>
                                      <p:tavLst>
                                        <p:tav tm="0">
                                          <p:val>
                                            <p:fltVal val="0"/>
                                          </p:val>
                                        </p:tav>
                                        <p:tav tm="100000">
                                          <p:val>
                                            <p:strVal val="#ppt_w"/>
                                          </p:val>
                                        </p:tav>
                                      </p:tavLst>
                                    </p:anim>
                                    <p:anim calcmode="lin" valueType="num">
                                      <p:cBhvr>
                                        <p:cTn id="33" dur="500" fill="hold"/>
                                        <p:tgtEl>
                                          <p:spTgt spid="2056"/>
                                        </p:tgtEl>
                                        <p:attrNameLst>
                                          <p:attrName>ppt_h</p:attrName>
                                        </p:attrNameLst>
                                      </p:cBhvr>
                                      <p:tavLst>
                                        <p:tav tm="0">
                                          <p:val>
                                            <p:fltVal val="0"/>
                                          </p:val>
                                        </p:tav>
                                        <p:tav tm="100000">
                                          <p:val>
                                            <p:strVal val="#ppt_h"/>
                                          </p:val>
                                        </p:tav>
                                      </p:tavLst>
                                    </p:anim>
                                    <p:animEffect transition="in" filter="fade">
                                      <p:cBhvr>
                                        <p:cTn id="34"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nvPr>
        </p:nvSpPr>
        <p:spPr bwMode="auto">
          <a:xfrm>
            <a:off x="0" y="4"/>
            <a:ext cx="12161838" cy="1241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smtClean="0"/>
              <a:t>Supportive Care</a:t>
            </a:r>
          </a:p>
        </p:txBody>
      </p:sp>
      <p:sp>
        <p:nvSpPr>
          <p:cNvPr id="16387"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Oxygen</a:t>
            </a:r>
          </a:p>
          <a:p>
            <a:pPr lvl="1"/>
            <a:r>
              <a:rPr lang="en-US" altLang="en-US" dirty="0" smtClean="0"/>
              <a:t>Supplement to maintain O2 </a:t>
            </a:r>
            <a:r>
              <a:rPr lang="en-US" altLang="en-US" dirty="0" err="1" smtClean="0"/>
              <a:t>sats</a:t>
            </a:r>
            <a:r>
              <a:rPr lang="en-US" altLang="en-US" dirty="0" smtClean="0"/>
              <a:t> &gt;90%</a:t>
            </a:r>
          </a:p>
          <a:p>
            <a:pPr lvl="1"/>
            <a:r>
              <a:rPr lang="en-US" altLang="en-US" dirty="0" smtClean="0"/>
              <a:t>Transient hypoxemia - common in healthy infants</a:t>
            </a:r>
          </a:p>
          <a:p>
            <a:pPr lvl="1"/>
            <a:r>
              <a:rPr lang="en-US" altLang="en-US" dirty="0" smtClean="0"/>
              <a:t>No evidence to support intermittent hypoxemia = adverse consequences</a:t>
            </a:r>
          </a:p>
          <a:p>
            <a:r>
              <a:rPr lang="en-US" altLang="en-US" dirty="0" smtClean="0"/>
              <a:t>Continuous Pulse Oximetry</a:t>
            </a:r>
          </a:p>
          <a:p>
            <a:pPr lvl="1"/>
            <a:r>
              <a:rPr lang="en-US" altLang="en-US" b="1" dirty="0" smtClean="0"/>
              <a:t>NOT</a:t>
            </a:r>
            <a:r>
              <a:rPr lang="en-US" altLang="en-US" dirty="0" smtClean="0"/>
              <a:t> recommended: accuracy, alarm fatigue, parent anxiety, false sense of security, increased LOS</a:t>
            </a:r>
          </a:p>
          <a:p>
            <a:pPr lvl="1"/>
            <a:r>
              <a:rPr lang="en-US" altLang="en-US" dirty="0" smtClean="0"/>
              <a:t>Poor correlation between respiratory distress and oxygen saturation</a:t>
            </a:r>
          </a:p>
          <a:p>
            <a:r>
              <a:rPr lang="en-US" altLang="en-US" dirty="0"/>
              <a:t>High Flow Nasal Cannula</a:t>
            </a:r>
          </a:p>
          <a:p>
            <a:pPr marL="0" indent="0">
              <a:buNone/>
            </a:pPr>
            <a:endParaRPr lang="en-US" altLang="en-US" dirty="0" smtClean="0"/>
          </a:p>
        </p:txBody>
      </p:sp>
      <p:sp>
        <p:nvSpPr>
          <p:cNvPr id="2" name="TextBox 1"/>
          <p:cNvSpPr txBox="1"/>
          <p:nvPr/>
        </p:nvSpPr>
        <p:spPr>
          <a:xfrm>
            <a:off x="1356519" y="6172200"/>
            <a:ext cx="4419600" cy="461665"/>
          </a:xfrm>
          <a:prstGeom prst="rect">
            <a:avLst/>
          </a:prstGeom>
          <a:noFill/>
        </p:spPr>
        <p:txBody>
          <a:bodyPr wrap="square" rtlCol="0">
            <a:spAutoFit/>
          </a:bodyPr>
          <a:lstStyle/>
          <a:p>
            <a:pPr lvl="0"/>
            <a:r>
              <a:rPr lang="en-US" sz="800" dirty="0">
                <a:solidFill>
                  <a:prstClr val="black"/>
                </a:solidFill>
              </a:rPr>
              <a:t>Ralston SL, </a:t>
            </a:r>
            <a:r>
              <a:rPr lang="en-US" sz="800" dirty="0" err="1">
                <a:solidFill>
                  <a:prstClr val="black"/>
                </a:solidFill>
              </a:rPr>
              <a:t>Lieberthal</a:t>
            </a:r>
            <a:r>
              <a:rPr lang="en-US" sz="800" dirty="0">
                <a:solidFill>
                  <a:prstClr val="black"/>
                </a:solidFill>
              </a:rPr>
              <a:t> AS, Meissner HC, et al; American Academy of Pediatrics. Clinical practice guideline: the diagnosis, management, and prevention of bronchiolitis. Pediatrics. 2014;134(5). Available </a:t>
            </a:r>
            <a:r>
              <a:rPr lang="en-US" sz="800" dirty="0" err="1">
                <a:solidFill>
                  <a:prstClr val="black"/>
                </a:solidFill>
              </a:rPr>
              <a:t>at:www.pediatrics.org</a:t>
            </a:r>
            <a:r>
              <a:rPr lang="en-US" sz="800" dirty="0">
                <a:solidFill>
                  <a:prstClr val="black"/>
                </a:solidFill>
              </a:rPr>
              <a:t>/</a:t>
            </a:r>
            <a:r>
              <a:rPr lang="en-US" sz="800" dirty="0" err="1">
                <a:solidFill>
                  <a:prstClr val="black"/>
                </a:solidFill>
              </a:rPr>
              <a:t>cgi</a:t>
            </a:r>
            <a:r>
              <a:rPr lang="en-US" sz="800" dirty="0">
                <a:solidFill>
                  <a:prstClr val="black"/>
                </a:solidFill>
              </a:rPr>
              <a:t>/content/full/134/5/e1474</a:t>
            </a:r>
            <a:endParaRPr lang="en-US" sz="800" dirty="0">
              <a:solidFill>
                <a:prstClr val="black"/>
              </a:solidFill>
            </a:endParaRPr>
          </a:p>
        </p:txBody>
      </p:sp>
    </p:spTree>
    <p:custDataLst>
      <p:tags r:id="rId1"/>
    </p:custDataLst>
    <p:extLst>
      <p:ext uri="{BB962C8B-B14F-4D97-AF65-F5344CB8AC3E}">
        <p14:creationId xmlns:p14="http://schemas.microsoft.com/office/powerpoint/2010/main" val="16506760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nvPr>
        </p:nvSpPr>
        <p:spPr bwMode="auto">
          <a:xfrm>
            <a:off x="0" y="4"/>
            <a:ext cx="12161838" cy="1241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smtClean="0"/>
              <a:t>Supportive Care</a:t>
            </a:r>
          </a:p>
        </p:txBody>
      </p:sp>
      <p:sp>
        <p:nvSpPr>
          <p:cNvPr id="16387"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Fluids</a:t>
            </a:r>
          </a:p>
          <a:p>
            <a:pPr lvl="1"/>
            <a:r>
              <a:rPr lang="en-US" altLang="en-US" dirty="0" smtClean="0"/>
              <a:t>Recommended for infants and children who are unable to maintain oral hydration</a:t>
            </a:r>
          </a:p>
          <a:p>
            <a:r>
              <a:rPr lang="en-US" altLang="en-US" dirty="0" smtClean="0"/>
              <a:t>Nasogastric feeds </a:t>
            </a:r>
          </a:p>
          <a:p>
            <a:r>
              <a:rPr lang="en-US" altLang="en-US" dirty="0" smtClean="0"/>
              <a:t>Isotonic fluids</a:t>
            </a:r>
          </a:p>
          <a:p>
            <a:r>
              <a:rPr lang="en-US" altLang="en-US" dirty="0" smtClean="0"/>
              <a:t>No literature to support one over the other</a:t>
            </a:r>
          </a:p>
        </p:txBody>
      </p:sp>
      <p:sp>
        <p:nvSpPr>
          <p:cNvPr id="2" name="TextBox 1"/>
          <p:cNvSpPr txBox="1"/>
          <p:nvPr/>
        </p:nvSpPr>
        <p:spPr>
          <a:xfrm>
            <a:off x="1356519" y="6096000"/>
            <a:ext cx="3886200" cy="461665"/>
          </a:xfrm>
          <a:prstGeom prst="rect">
            <a:avLst/>
          </a:prstGeom>
          <a:noFill/>
        </p:spPr>
        <p:txBody>
          <a:bodyPr wrap="square" rtlCol="0">
            <a:spAutoFit/>
          </a:bodyPr>
          <a:lstStyle/>
          <a:p>
            <a:pPr lvl="0"/>
            <a:r>
              <a:rPr lang="en-US" sz="800" dirty="0">
                <a:solidFill>
                  <a:prstClr val="black"/>
                </a:solidFill>
              </a:rPr>
              <a:t>Ralston SL, </a:t>
            </a:r>
            <a:r>
              <a:rPr lang="en-US" sz="800" dirty="0" err="1">
                <a:solidFill>
                  <a:prstClr val="black"/>
                </a:solidFill>
              </a:rPr>
              <a:t>Lieberthal</a:t>
            </a:r>
            <a:r>
              <a:rPr lang="en-US" sz="800" dirty="0">
                <a:solidFill>
                  <a:prstClr val="black"/>
                </a:solidFill>
              </a:rPr>
              <a:t> AS, Meissner HC, et al; American Academy of Pediatrics. Clinical practice guideline: the diagnosis, management, and prevention of bronchiolitis. Pediatrics. 2014;134(5). Available </a:t>
            </a:r>
            <a:r>
              <a:rPr lang="en-US" sz="800" dirty="0" err="1">
                <a:solidFill>
                  <a:prstClr val="black"/>
                </a:solidFill>
              </a:rPr>
              <a:t>at:www.pediatrics.org</a:t>
            </a:r>
            <a:r>
              <a:rPr lang="en-US" sz="800" dirty="0">
                <a:solidFill>
                  <a:prstClr val="black"/>
                </a:solidFill>
              </a:rPr>
              <a:t>/</a:t>
            </a:r>
            <a:r>
              <a:rPr lang="en-US" sz="800" dirty="0" err="1">
                <a:solidFill>
                  <a:prstClr val="black"/>
                </a:solidFill>
              </a:rPr>
              <a:t>cgi</a:t>
            </a:r>
            <a:r>
              <a:rPr lang="en-US" sz="800" dirty="0">
                <a:solidFill>
                  <a:prstClr val="black"/>
                </a:solidFill>
              </a:rPr>
              <a:t>/content/full/134/5/e1474</a:t>
            </a:r>
            <a:endParaRPr lang="en-US" sz="800" dirty="0">
              <a:solidFill>
                <a:prstClr val="black"/>
              </a:solidFill>
            </a:endParaRPr>
          </a:p>
        </p:txBody>
      </p:sp>
    </p:spTree>
    <p:custDataLst>
      <p:tags r:id="rId1"/>
    </p:custDataLst>
    <p:extLst>
      <p:ext uri="{BB962C8B-B14F-4D97-AF65-F5344CB8AC3E}">
        <p14:creationId xmlns:p14="http://schemas.microsoft.com/office/powerpoint/2010/main" val="596676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a:xfrm>
            <a:off x="836127" y="1600200"/>
            <a:ext cx="10489585" cy="4351338"/>
          </a:xfrm>
        </p:spPr>
        <p:txBody>
          <a:bodyPr/>
          <a:lstStyle/>
          <a:p>
            <a:r>
              <a:rPr lang="en-US" dirty="0" smtClean="0"/>
              <a:t>Define the clinical symptoms that encompass </a:t>
            </a:r>
            <a:r>
              <a:rPr lang="en-US" dirty="0" smtClean="0"/>
              <a:t>bronchiolitis</a:t>
            </a:r>
          </a:p>
          <a:p>
            <a:r>
              <a:rPr lang="en-US" dirty="0" smtClean="0"/>
              <a:t>Briefly explain the pathophysiology of the disease</a:t>
            </a:r>
            <a:endParaRPr lang="en-US" dirty="0" smtClean="0"/>
          </a:p>
          <a:p>
            <a:r>
              <a:rPr lang="en-US" dirty="0" smtClean="0"/>
              <a:t>Name at least three viruses responsible for bronchiolitis</a:t>
            </a:r>
          </a:p>
          <a:p>
            <a:r>
              <a:rPr lang="en-US" dirty="0" smtClean="0"/>
              <a:t>Define the months of the year when bronchiolitis is most common</a:t>
            </a:r>
          </a:p>
          <a:p>
            <a:r>
              <a:rPr lang="en-US" dirty="0" smtClean="0"/>
              <a:t>List at least three risk factors for a more severe illness course</a:t>
            </a:r>
          </a:p>
          <a:p>
            <a:r>
              <a:rPr lang="en-US" dirty="0" smtClean="0"/>
              <a:t>Describe the diagnosis of bronchiolitis and the utility of labs and images</a:t>
            </a:r>
          </a:p>
          <a:p>
            <a:r>
              <a:rPr lang="en-US" dirty="0" smtClean="0"/>
              <a:t>Discuss the recommendations for treatment, pros and </a:t>
            </a:r>
            <a:r>
              <a:rPr lang="en-US" dirty="0" smtClean="0"/>
              <a:t>cons</a:t>
            </a:r>
          </a:p>
          <a:p>
            <a:r>
              <a:rPr lang="en-US" dirty="0" smtClean="0"/>
              <a:t>Describe prevention strategies</a:t>
            </a:r>
            <a:endParaRPr lang="en-US" dirty="0" smtClean="0"/>
          </a:p>
          <a:p>
            <a:endParaRPr lang="en-US" dirty="0"/>
          </a:p>
        </p:txBody>
      </p:sp>
    </p:spTree>
    <p:extLst>
      <p:ext uri="{BB962C8B-B14F-4D97-AF65-F5344CB8AC3E}">
        <p14:creationId xmlns:p14="http://schemas.microsoft.com/office/powerpoint/2010/main" val="34572189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nvPr>
        </p:nvSpPr>
        <p:spPr bwMode="auto">
          <a:xfrm>
            <a:off x="0" y="4"/>
            <a:ext cx="12161838" cy="1241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smtClean="0"/>
              <a:t>Preventive Measures</a:t>
            </a:r>
          </a:p>
        </p:txBody>
      </p:sp>
      <p:sp>
        <p:nvSpPr>
          <p:cNvPr id="16387"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Hand hygiene</a:t>
            </a:r>
          </a:p>
          <a:p>
            <a:r>
              <a:rPr lang="en-US" altLang="en-US" dirty="0" smtClean="0"/>
              <a:t>Use of personal protective equipment (gloves, gowns, masks)</a:t>
            </a:r>
          </a:p>
          <a:p>
            <a:r>
              <a:rPr lang="en-US" altLang="en-US" dirty="0" smtClean="0"/>
              <a:t>Eliminate exposure to tobacco smoke</a:t>
            </a:r>
          </a:p>
          <a:p>
            <a:r>
              <a:rPr lang="en-US" altLang="en-US" dirty="0" smtClean="0"/>
              <a:t>Breastfeeding until at least 6 months of age</a:t>
            </a:r>
          </a:p>
          <a:p>
            <a:r>
              <a:rPr lang="en-US" altLang="en-US" dirty="0" smtClean="0"/>
              <a:t>Family education</a:t>
            </a:r>
          </a:p>
        </p:txBody>
      </p:sp>
      <p:sp>
        <p:nvSpPr>
          <p:cNvPr id="2" name="TextBox 1"/>
          <p:cNvSpPr txBox="1"/>
          <p:nvPr/>
        </p:nvSpPr>
        <p:spPr>
          <a:xfrm>
            <a:off x="1204119" y="6096000"/>
            <a:ext cx="4343400" cy="461665"/>
          </a:xfrm>
          <a:prstGeom prst="rect">
            <a:avLst/>
          </a:prstGeom>
          <a:noFill/>
        </p:spPr>
        <p:txBody>
          <a:bodyPr wrap="square" rtlCol="0">
            <a:spAutoFit/>
          </a:bodyPr>
          <a:lstStyle/>
          <a:p>
            <a:pPr lvl="0"/>
            <a:r>
              <a:rPr lang="en-US" sz="800" dirty="0">
                <a:solidFill>
                  <a:prstClr val="black"/>
                </a:solidFill>
              </a:rPr>
              <a:t>Ralston SL, </a:t>
            </a:r>
            <a:r>
              <a:rPr lang="en-US" sz="800" dirty="0" err="1">
                <a:solidFill>
                  <a:prstClr val="black"/>
                </a:solidFill>
              </a:rPr>
              <a:t>Lieberthal</a:t>
            </a:r>
            <a:r>
              <a:rPr lang="en-US" sz="800" dirty="0">
                <a:solidFill>
                  <a:prstClr val="black"/>
                </a:solidFill>
              </a:rPr>
              <a:t> AS, Meissner HC, et al; American Academy of Pediatrics. Clinical practice guideline: the diagnosis, management, and prevention of bronchiolitis. Pediatrics. 2014;134(5). Available </a:t>
            </a:r>
            <a:r>
              <a:rPr lang="en-US" sz="800" dirty="0" err="1">
                <a:solidFill>
                  <a:prstClr val="black"/>
                </a:solidFill>
              </a:rPr>
              <a:t>at:www.pediatrics.org</a:t>
            </a:r>
            <a:r>
              <a:rPr lang="en-US" sz="800" dirty="0">
                <a:solidFill>
                  <a:prstClr val="black"/>
                </a:solidFill>
              </a:rPr>
              <a:t>/</a:t>
            </a:r>
            <a:r>
              <a:rPr lang="en-US" sz="800" dirty="0" err="1">
                <a:solidFill>
                  <a:prstClr val="black"/>
                </a:solidFill>
              </a:rPr>
              <a:t>cgi</a:t>
            </a:r>
            <a:r>
              <a:rPr lang="en-US" sz="800" dirty="0">
                <a:solidFill>
                  <a:prstClr val="black"/>
                </a:solidFill>
              </a:rPr>
              <a:t>/content/full/134/5/e1474</a:t>
            </a:r>
            <a:endParaRPr lang="en-US" sz="800" dirty="0">
              <a:solidFill>
                <a:prstClr val="black"/>
              </a:solidFill>
            </a:endParaRPr>
          </a:p>
        </p:txBody>
      </p:sp>
    </p:spTree>
    <p:custDataLst>
      <p:tags r:id="rId1"/>
    </p:custDataLst>
    <p:extLst>
      <p:ext uri="{BB962C8B-B14F-4D97-AF65-F5344CB8AC3E}">
        <p14:creationId xmlns:p14="http://schemas.microsoft.com/office/powerpoint/2010/main" val="41262534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nvPr>
        </p:nvSpPr>
        <p:spPr bwMode="auto">
          <a:xfrm>
            <a:off x="0" y="4"/>
            <a:ext cx="12161838" cy="1241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smtClean="0"/>
              <a:t>Questions???</a:t>
            </a: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099719" y="1676400"/>
            <a:ext cx="3945513" cy="4351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9155509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Case</a:t>
            </a:r>
            <a:endParaRPr lang="en-US" dirty="0"/>
          </a:p>
        </p:txBody>
      </p:sp>
      <p:sp>
        <p:nvSpPr>
          <p:cNvPr id="3" name="Content Placeholder 2"/>
          <p:cNvSpPr>
            <a:spLocks noGrp="1"/>
          </p:cNvSpPr>
          <p:nvPr>
            <p:ph idx="1"/>
          </p:nvPr>
        </p:nvSpPr>
        <p:spPr/>
        <p:txBody>
          <a:bodyPr/>
          <a:lstStyle/>
          <a:p>
            <a:pPr marL="0" indent="0">
              <a:buNone/>
            </a:pPr>
            <a:r>
              <a:rPr lang="en-US" dirty="0" smtClean="0"/>
              <a:t> A </a:t>
            </a:r>
            <a:r>
              <a:rPr lang="en-US" dirty="0"/>
              <a:t>4 month-old </a:t>
            </a:r>
            <a:r>
              <a:rPr lang="en-US" dirty="0" smtClean="0"/>
              <a:t>female </a:t>
            </a:r>
            <a:r>
              <a:rPr lang="en-US" dirty="0"/>
              <a:t>presents with a 3 day history of low grade fever and runny nose.  </a:t>
            </a:r>
            <a:r>
              <a:rPr lang="en-US" dirty="0" smtClean="0"/>
              <a:t>She </a:t>
            </a:r>
            <a:r>
              <a:rPr lang="en-US" dirty="0"/>
              <a:t>has now developed a cough and has some trouble breathing at times.  </a:t>
            </a:r>
            <a:r>
              <a:rPr lang="en-US" dirty="0" smtClean="0"/>
              <a:t>Her </a:t>
            </a:r>
            <a:r>
              <a:rPr lang="en-US" dirty="0"/>
              <a:t>immunizations are up to date, and </a:t>
            </a:r>
            <a:r>
              <a:rPr lang="en-US" dirty="0" smtClean="0"/>
              <a:t>she </a:t>
            </a:r>
            <a:r>
              <a:rPr lang="en-US" dirty="0"/>
              <a:t>is an only child.  </a:t>
            </a:r>
            <a:r>
              <a:rPr lang="en-US" dirty="0" smtClean="0"/>
              <a:t>She </a:t>
            </a:r>
            <a:r>
              <a:rPr lang="en-US" dirty="0"/>
              <a:t>has no known sick contacts, but </a:t>
            </a:r>
            <a:r>
              <a:rPr lang="en-US" dirty="0" smtClean="0"/>
              <a:t>she </a:t>
            </a:r>
            <a:r>
              <a:rPr lang="en-US" dirty="0"/>
              <a:t>attends day care.  On physical exam, </a:t>
            </a:r>
            <a:r>
              <a:rPr lang="en-US" dirty="0" smtClean="0"/>
              <a:t>her </a:t>
            </a:r>
            <a:r>
              <a:rPr lang="en-US" dirty="0"/>
              <a:t>axillary temperature is 38.1 degrees Celsius, </a:t>
            </a:r>
            <a:r>
              <a:rPr lang="en-US" dirty="0" smtClean="0"/>
              <a:t>her </a:t>
            </a:r>
            <a:r>
              <a:rPr lang="en-US" dirty="0"/>
              <a:t>respiratory rate is 50 per minute, </a:t>
            </a:r>
            <a:r>
              <a:rPr lang="en-US" dirty="0" smtClean="0"/>
              <a:t>she </a:t>
            </a:r>
            <a:r>
              <a:rPr lang="en-US" dirty="0"/>
              <a:t>coughs frequently, and </a:t>
            </a:r>
            <a:r>
              <a:rPr lang="en-US" dirty="0" smtClean="0"/>
              <a:t>she </a:t>
            </a:r>
            <a:r>
              <a:rPr lang="en-US" dirty="0"/>
              <a:t>looks quite ill.  </a:t>
            </a:r>
            <a:r>
              <a:rPr lang="en-US" dirty="0" smtClean="0"/>
              <a:t>She </a:t>
            </a:r>
            <a:r>
              <a:rPr lang="en-US" dirty="0"/>
              <a:t>has diffuse expiratory wheezes and mild rhinorrhea.  The remainder of </a:t>
            </a:r>
            <a:r>
              <a:rPr lang="en-US" dirty="0" smtClean="0"/>
              <a:t>her </a:t>
            </a:r>
            <a:r>
              <a:rPr lang="en-US" dirty="0"/>
              <a:t>physical exam is normal.</a:t>
            </a:r>
          </a:p>
        </p:txBody>
      </p:sp>
    </p:spTree>
    <p:extLst>
      <p:ext uri="{BB962C8B-B14F-4D97-AF65-F5344CB8AC3E}">
        <p14:creationId xmlns:p14="http://schemas.microsoft.com/office/powerpoint/2010/main" val="34593593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continued…</a:t>
            </a:r>
            <a:endParaRPr lang="en-US" dirty="0"/>
          </a:p>
        </p:txBody>
      </p:sp>
      <p:pic>
        <p:nvPicPr>
          <p:cNvPr id="4" name="Bronchiolitis.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rot="5400000">
            <a:off x="3382200" y="1936719"/>
            <a:ext cx="5129151" cy="3846513"/>
          </a:xfrm>
        </p:spPr>
      </p:pic>
    </p:spTree>
    <p:extLst>
      <p:ext uri="{BB962C8B-B14F-4D97-AF65-F5344CB8AC3E}">
        <p14:creationId xmlns:p14="http://schemas.microsoft.com/office/powerpoint/2010/main" val="23695953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bwMode="auto">
          <a:xfrm>
            <a:off x="0" y="4"/>
            <a:ext cx="12161838" cy="1241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smtClean="0"/>
              <a:t>Bronchiolitis</a:t>
            </a:r>
          </a:p>
        </p:txBody>
      </p:sp>
      <p:sp>
        <p:nvSpPr>
          <p:cNvPr id="15363"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altLang="en-US" dirty="0" smtClean="0"/>
              <a:t>Defined as:</a:t>
            </a:r>
          </a:p>
          <a:p>
            <a:r>
              <a:rPr lang="en-US" altLang="en-US" dirty="0" smtClean="0"/>
              <a:t>Clinical syndrome occurring in children &lt; 2 years of age </a:t>
            </a:r>
          </a:p>
          <a:p>
            <a:r>
              <a:rPr lang="en-US" altLang="en-US" dirty="0" smtClean="0"/>
              <a:t>Characterized by upper respiratory symptoms (rhinorrhea) </a:t>
            </a:r>
          </a:p>
          <a:p>
            <a:r>
              <a:rPr lang="en-US" altLang="en-US" dirty="0"/>
              <a:t>F</a:t>
            </a:r>
            <a:r>
              <a:rPr lang="en-US" altLang="en-US" dirty="0" smtClean="0"/>
              <a:t>ollowed by lower respiratory infection with inflammation resulting in wheezing and/or crackles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1319" y="3886200"/>
            <a:ext cx="4372769" cy="2717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9055904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nvPr>
        </p:nvSpPr>
        <p:spPr bwMode="auto">
          <a:xfrm>
            <a:off x="0" y="4"/>
            <a:ext cx="12161838" cy="1241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smtClean="0"/>
              <a:t>Epidemiology</a:t>
            </a:r>
          </a:p>
        </p:txBody>
      </p:sp>
      <p:sp>
        <p:nvSpPr>
          <p:cNvPr id="16387"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Disease of infants and </a:t>
            </a:r>
            <a:r>
              <a:rPr lang="en-US" altLang="en-US" dirty="0" smtClean="0"/>
              <a:t>children </a:t>
            </a:r>
            <a:r>
              <a:rPr lang="en-US" altLang="en-US" dirty="0" smtClean="0"/>
              <a:t>&lt; 2 years of age</a:t>
            </a:r>
          </a:p>
          <a:p>
            <a:r>
              <a:rPr lang="en-US" altLang="en-US" dirty="0" smtClean="0"/>
              <a:t>Seasonal – primarily Fall and Winter</a:t>
            </a:r>
          </a:p>
          <a:p>
            <a:r>
              <a:rPr lang="en-US" altLang="en-US" dirty="0" smtClean="0"/>
              <a:t>Primarily caused by viruses</a:t>
            </a:r>
          </a:p>
          <a:p>
            <a:r>
              <a:rPr lang="en-US" altLang="en-US" dirty="0" smtClean="0"/>
              <a:t>A leading cause of hospitalization in young children and </a:t>
            </a:r>
            <a:r>
              <a:rPr lang="en-US" altLang="en-US" dirty="0" smtClean="0"/>
              <a:t>infants</a:t>
            </a:r>
          </a:p>
          <a:p>
            <a:pPr lvl="1"/>
            <a:r>
              <a:rPr lang="en-US" altLang="en-US" dirty="0" smtClean="0"/>
              <a:t>~ 100,000 admissions in U.S. each year</a:t>
            </a:r>
          </a:p>
          <a:p>
            <a:pPr lvl="1"/>
            <a:r>
              <a:rPr lang="en-US" altLang="en-US" dirty="0" smtClean="0"/>
              <a:t>Estimated cost $1.73 billion</a:t>
            </a:r>
            <a:endParaRPr lang="en-US" altLang="en-US" dirty="0" smtClean="0"/>
          </a:p>
        </p:txBody>
      </p:sp>
      <p:sp>
        <p:nvSpPr>
          <p:cNvPr id="2" name="TextBox 1"/>
          <p:cNvSpPr txBox="1"/>
          <p:nvPr/>
        </p:nvSpPr>
        <p:spPr>
          <a:xfrm>
            <a:off x="1204119" y="6172200"/>
            <a:ext cx="4343400" cy="338554"/>
          </a:xfrm>
          <a:prstGeom prst="rect">
            <a:avLst/>
          </a:prstGeom>
          <a:noFill/>
        </p:spPr>
        <p:txBody>
          <a:bodyPr wrap="square" rtlCol="0">
            <a:spAutoFit/>
          </a:bodyPr>
          <a:lstStyle/>
          <a:p>
            <a:r>
              <a:rPr lang="en-US" sz="800" dirty="0"/>
              <a:t>Hasegawa K, </a:t>
            </a:r>
            <a:r>
              <a:rPr lang="en-US" sz="800" dirty="0" err="1"/>
              <a:t>Tsugawa</a:t>
            </a:r>
            <a:r>
              <a:rPr lang="en-US" sz="800" dirty="0"/>
              <a:t> Y, Brown DF, </a:t>
            </a:r>
            <a:r>
              <a:rPr lang="en-US" sz="800" dirty="0" err="1"/>
              <a:t>Mansbach</a:t>
            </a:r>
            <a:r>
              <a:rPr lang="en-US" sz="800" dirty="0"/>
              <a:t> JM, Camargo CA Jr. Trends in bronchiolitis hospitalizations in the United States, 2000-2009. Pediatrics. 2013;132(1):28–36pmid:23733801</a:t>
            </a:r>
          </a:p>
        </p:txBody>
      </p:sp>
    </p:spTree>
    <p:custDataLst>
      <p:tags r:id="rId1"/>
    </p:custDataLst>
    <p:extLst>
      <p:ext uri="{BB962C8B-B14F-4D97-AF65-F5344CB8AC3E}">
        <p14:creationId xmlns:p14="http://schemas.microsoft.com/office/powerpoint/2010/main" val="68764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smtClean="0"/>
              <a:t>What causes bronchiolitis?</a:t>
            </a:r>
          </a:p>
        </p:txBody>
      </p:sp>
      <p:sp>
        <p:nvSpPr>
          <p:cNvPr id="2" name="Content Placeholder 1"/>
          <p:cNvSpPr>
            <a:spLocks noGrp="1"/>
          </p:cNvSpPr>
          <p:nvPr>
            <p:ph idx="1"/>
          </p:nvPr>
        </p:nvSpPr>
        <p:spPr>
          <a:xfrm>
            <a:off x="823119" y="1600200"/>
            <a:ext cx="10489585" cy="4351338"/>
          </a:xfrm>
        </p:spPr>
        <p:txBody>
          <a:bodyPr/>
          <a:lstStyle/>
          <a:p>
            <a:r>
              <a:rPr lang="en-US" dirty="0" smtClean="0"/>
              <a:t>Bronchiolitis is a viral illness:</a:t>
            </a:r>
          </a:p>
          <a:p>
            <a:pPr lvl="1"/>
            <a:r>
              <a:rPr lang="en-US" dirty="0" smtClean="0"/>
              <a:t>Respiratory Syncytial Virus (RSV) – most common cause</a:t>
            </a:r>
          </a:p>
          <a:p>
            <a:pPr lvl="1"/>
            <a:r>
              <a:rPr lang="en-US" dirty="0" smtClean="0"/>
              <a:t>Rhinovirus – second most common</a:t>
            </a:r>
          </a:p>
          <a:p>
            <a:pPr lvl="1"/>
            <a:r>
              <a:rPr lang="en-US" dirty="0" smtClean="0"/>
              <a:t>Others: parainfluenza, human </a:t>
            </a:r>
            <a:r>
              <a:rPr lang="en-US" dirty="0" err="1" smtClean="0"/>
              <a:t>metapneumovirus</a:t>
            </a:r>
            <a:r>
              <a:rPr lang="en-US" dirty="0" smtClean="0"/>
              <a:t>, influenza, adenovirus, coronavirus, human </a:t>
            </a:r>
            <a:r>
              <a:rPr lang="en-US" dirty="0" err="1" smtClean="0"/>
              <a:t>bocavirus</a:t>
            </a:r>
            <a:r>
              <a:rPr lang="en-US" dirty="0" smtClean="0"/>
              <a:t> </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125591924"/>
              </p:ext>
            </p:extLst>
          </p:nvPr>
        </p:nvGraphicFramePr>
        <p:xfrm>
          <a:off x="3718719" y="3559254"/>
          <a:ext cx="5943600" cy="2560320"/>
        </p:xfrm>
        <a:graphic>
          <a:graphicData uri="http://schemas.openxmlformats.org/drawingml/2006/table">
            <a:tbl>
              <a:tblPr firstRow="1" bandRow="1">
                <a:tableStyleId>{5C22544A-7EE6-4342-B048-85BDC9FD1C3A}</a:tableStyleId>
              </a:tblPr>
              <a:tblGrid>
                <a:gridCol w="2971800"/>
                <a:gridCol w="2971800"/>
              </a:tblGrid>
              <a:tr h="359954">
                <a:tc>
                  <a:txBody>
                    <a:bodyPr/>
                    <a:lstStyle/>
                    <a:p>
                      <a:pPr algn="ctr"/>
                      <a:r>
                        <a:rPr lang="en-US" dirty="0" smtClean="0"/>
                        <a:t>Virus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 Etiology</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9954">
                <a:tc>
                  <a:txBody>
                    <a:bodyPr/>
                    <a:lstStyle/>
                    <a:p>
                      <a:r>
                        <a:rPr lang="en-US" dirty="0" smtClean="0"/>
                        <a:t>Respiratory</a:t>
                      </a:r>
                      <a:r>
                        <a:rPr lang="en-US" baseline="0" dirty="0" smtClean="0"/>
                        <a:t> Syncytial Virus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59%</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9954">
                <a:tc>
                  <a:txBody>
                    <a:bodyPr/>
                    <a:lstStyle/>
                    <a:p>
                      <a:r>
                        <a:rPr lang="en-US" dirty="0" smtClean="0"/>
                        <a:t>Rhinovirus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9%</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9954">
                <a:tc>
                  <a:txBody>
                    <a:bodyPr/>
                    <a:lstStyle/>
                    <a:p>
                      <a:r>
                        <a:rPr lang="en-US" dirty="0" smtClean="0"/>
                        <a:t>Parainfluenza</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9954">
                <a:tc>
                  <a:txBody>
                    <a:bodyPr/>
                    <a:lstStyle/>
                    <a:p>
                      <a:r>
                        <a:rPr lang="en-US" dirty="0" smtClean="0"/>
                        <a:t>Human </a:t>
                      </a:r>
                      <a:r>
                        <a:rPr lang="en-US" dirty="0" err="1" smtClean="0"/>
                        <a:t>Metapneumovirus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9954">
                <a:tc>
                  <a:txBody>
                    <a:bodyPr/>
                    <a:lstStyle/>
                    <a:p>
                      <a:r>
                        <a:rPr lang="en-US" dirty="0" smtClean="0"/>
                        <a:t>Influenza</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9954">
                <a:tc>
                  <a:txBody>
                    <a:bodyPr/>
                    <a:lstStyle/>
                    <a:p>
                      <a:r>
                        <a:rPr lang="en-US" dirty="0" smtClean="0"/>
                        <a:t>Human Coronavirus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TextBox 3"/>
          <p:cNvSpPr txBox="1"/>
          <p:nvPr/>
        </p:nvSpPr>
        <p:spPr>
          <a:xfrm>
            <a:off x="3718719" y="6248400"/>
            <a:ext cx="5486400" cy="338554"/>
          </a:xfrm>
          <a:prstGeom prst="rect">
            <a:avLst/>
          </a:prstGeom>
          <a:noFill/>
        </p:spPr>
        <p:txBody>
          <a:bodyPr wrap="square" rtlCol="0">
            <a:spAutoFit/>
          </a:bodyPr>
          <a:lstStyle/>
          <a:p>
            <a:r>
              <a:rPr lang="en-US" sz="800" dirty="0"/>
              <a:t>Miller EK, </a:t>
            </a:r>
            <a:r>
              <a:rPr lang="en-US" sz="800" dirty="0" err="1"/>
              <a:t>Gebretsadik</a:t>
            </a:r>
            <a:r>
              <a:rPr lang="en-US" sz="800" dirty="0"/>
              <a:t> T, Carroll KN, et </a:t>
            </a:r>
            <a:r>
              <a:rPr lang="en-US" sz="800" dirty="0" smtClean="0"/>
              <a:t>al. Viral </a:t>
            </a:r>
            <a:r>
              <a:rPr lang="en-US" sz="800" dirty="0"/>
              <a:t>etiologies of infant </a:t>
            </a:r>
            <a:r>
              <a:rPr lang="en-US" sz="800" dirty="0" smtClean="0"/>
              <a:t>bronchiolitis, croup </a:t>
            </a:r>
            <a:r>
              <a:rPr lang="en-US" sz="800" dirty="0"/>
              <a:t>and upper respiratory illness </a:t>
            </a:r>
            <a:r>
              <a:rPr lang="en-US" sz="800" dirty="0" smtClean="0"/>
              <a:t>during 4 </a:t>
            </a:r>
            <a:r>
              <a:rPr lang="en-US" sz="800" dirty="0"/>
              <a:t>consecutive years. </a:t>
            </a:r>
            <a:r>
              <a:rPr lang="en-US" sz="800" dirty="0" err="1"/>
              <a:t>Pediatr</a:t>
            </a:r>
            <a:r>
              <a:rPr lang="en-US" sz="800" dirty="0"/>
              <a:t> Infect </a:t>
            </a:r>
            <a:r>
              <a:rPr lang="en-US" sz="800" dirty="0" err="1" smtClean="0"/>
              <a:t>DisJ</a:t>
            </a:r>
            <a:r>
              <a:rPr lang="en-US" sz="800" dirty="0"/>
              <a:t>. 2013;32(9):950–955</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6119" y="914400"/>
            <a:ext cx="2162736" cy="1954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9172948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Respiratory Syncytial Virus</a:t>
            </a:r>
            <a:endParaRPr lang="en-US" dirty="0"/>
          </a:p>
        </p:txBody>
      </p:sp>
      <p:sp>
        <p:nvSpPr>
          <p:cNvPr id="3" name="Content Placeholder 2"/>
          <p:cNvSpPr>
            <a:spLocks noGrp="1"/>
          </p:cNvSpPr>
          <p:nvPr>
            <p:ph idx="1"/>
          </p:nvPr>
        </p:nvSpPr>
        <p:spPr/>
        <p:txBody>
          <a:bodyPr/>
          <a:lstStyle/>
          <a:p>
            <a:r>
              <a:rPr lang="en-US" dirty="0" smtClean="0"/>
              <a:t>It is common!!</a:t>
            </a:r>
          </a:p>
          <a:p>
            <a:r>
              <a:rPr lang="en-US" dirty="0" smtClean="0"/>
              <a:t>90</a:t>
            </a:r>
            <a:r>
              <a:rPr lang="en-US" dirty="0" smtClean="0"/>
              <a:t>% of children are infected with RSV by 2 years of age</a:t>
            </a:r>
          </a:p>
          <a:p>
            <a:r>
              <a:rPr lang="en-US" dirty="0" smtClean="0"/>
              <a:t>40% </a:t>
            </a:r>
            <a:r>
              <a:rPr lang="en-US" dirty="0" smtClean="0"/>
              <a:t>of those will </a:t>
            </a:r>
            <a:r>
              <a:rPr lang="en-US" dirty="0" smtClean="0"/>
              <a:t>experience a </a:t>
            </a:r>
            <a:r>
              <a:rPr lang="en-US" dirty="0" smtClean="0"/>
              <a:t>LRTI</a:t>
            </a:r>
          </a:p>
          <a:p>
            <a:r>
              <a:rPr lang="en-US" dirty="0" smtClean="0"/>
              <a:t>You can be infected more than once, and in the same season</a:t>
            </a:r>
            <a:endParaRPr lang="en-US" dirty="0"/>
          </a:p>
        </p:txBody>
      </p:sp>
      <p:sp>
        <p:nvSpPr>
          <p:cNvPr id="4" name="TextBox 3"/>
          <p:cNvSpPr txBox="1"/>
          <p:nvPr/>
        </p:nvSpPr>
        <p:spPr>
          <a:xfrm>
            <a:off x="3677057" y="6400800"/>
            <a:ext cx="6172200" cy="338554"/>
          </a:xfrm>
          <a:prstGeom prst="rect">
            <a:avLst/>
          </a:prstGeom>
          <a:noFill/>
        </p:spPr>
        <p:txBody>
          <a:bodyPr wrap="square" rtlCol="0">
            <a:spAutoFit/>
          </a:bodyPr>
          <a:lstStyle/>
          <a:p>
            <a:r>
              <a:rPr lang="de-DE" sz="800" dirty="0"/>
              <a:t>Ralston SL, Lieberthal AS, Meissner </a:t>
            </a:r>
            <a:r>
              <a:rPr lang="de-DE" sz="800" dirty="0" smtClean="0"/>
              <a:t>HC, </a:t>
            </a:r>
            <a:r>
              <a:rPr lang="en-US" sz="800" dirty="0" smtClean="0"/>
              <a:t>et </a:t>
            </a:r>
            <a:r>
              <a:rPr lang="en-US" sz="800" dirty="0"/>
              <a:t>al; American Academy of </a:t>
            </a:r>
            <a:r>
              <a:rPr lang="en-US" sz="800" dirty="0" smtClean="0"/>
              <a:t>Pediatrics. Clinical </a:t>
            </a:r>
            <a:r>
              <a:rPr lang="en-US" sz="800" dirty="0"/>
              <a:t>practice guideline: the </a:t>
            </a:r>
            <a:r>
              <a:rPr lang="en-US" sz="800" dirty="0" smtClean="0"/>
              <a:t>diagnosis, management</a:t>
            </a:r>
            <a:r>
              <a:rPr lang="en-US" sz="800" dirty="0"/>
              <a:t>, and prevention </a:t>
            </a:r>
            <a:r>
              <a:rPr lang="en-US" sz="800" dirty="0" smtClean="0"/>
              <a:t>of bronchiolitis</a:t>
            </a:r>
            <a:r>
              <a:rPr lang="en-US" sz="800" dirty="0"/>
              <a:t>. Pediatrics. 2014;134(5</a:t>
            </a:r>
            <a:r>
              <a:rPr lang="en-US" sz="800" dirty="0" smtClean="0"/>
              <a:t>). Available </a:t>
            </a:r>
            <a:r>
              <a:rPr lang="en-US" sz="800" dirty="0" err="1" smtClean="0"/>
              <a:t>at:www.pediatrics.org</a:t>
            </a:r>
            <a:r>
              <a:rPr lang="en-US" sz="800" dirty="0" smtClean="0"/>
              <a:t>/</a:t>
            </a:r>
            <a:r>
              <a:rPr lang="en-US" sz="800" dirty="0" err="1" smtClean="0"/>
              <a:t>cgi</a:t>
            </a:r>
            <a:r>
              <a:rPr lang="en-US" sz="800" dirty="0" smtClean="0"/>
              <a:t>/content/full/134/5/e1474</a:t>
            </a:r>
            <a:endParaRPr lang="en-US" sz="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0719" y="3962400"/>
            <a:ext cx="3962400" cy="2245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630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21960</TotalTime>
  <Words>1910</Words>
  <Application>Microsoft Office PowerPoint</Application>
  <PresentationFormat>Custom</PresentationFormat>
  <Paragraphs>234</Paragraphs>
  <Slides>31</Slides>
  <Notes>9</Notes>
  <HiddenSlides>0</HiddenSlides>
  <MMClips>1</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1_Office Theme</vt:lpstr>
      <vt:lpstr>What’s the Reason for all the Wheezin’?   Elisha McCoy, MD, FAAP Assistant Professor of Internal Medicine and Pediatrics Division Chief of Pediatric Academic Hospital Medicine Director of Quality and Health System Improvement</vt:lpstr>
      <vt:lpstr>PowerPoint Presentation</vt:lpstr>
      <vt:lpstr>Objectives</vt:lpstr>
      <vt:lpstr>A Case</vt:lpstr>
      <vt:lpstr>Case continued…</vt:lpstr>
      <vt:lpstr>Bronchiolitis</vt:lpstr>
      <vt:lpstr>Epidemiology</vt:lpstr>
      <vt:lpstr>What causes bronchiolitis?</vt:lpstr>
      <vt:lpstr>Respiratory Syncytial Virus</vt:lpstr>
      <vt:lpstr>Seasonality</vt:lpstr>
      <vt:lpstr>Pathogenesis</vt:lpstr>
      <vt:lpstr>Pathogenesis</vt:lpstr>
      <vt:lpstr>Symptoms of Bronchiolitis</vt:lpstr>
      <vt:lpstr>Clinical Course</vt:lpstr>
      <vt:lpstr>Risk Factors for Severe Disease</vt:lpstr>
      <vt:lpstr>Diagnosis</vt:lpstr>
      <vt:lpstr>Why no labs?</vt:lpstr>
      <vt:lpstr>What about viral testing?</vt:lpstr>
      <vt:lpstr>Why no CXR?</vt:lpstr>
      <vt:lpstr>Who gets admitted?</vt:lpstr>
      <vt:lpstr>How we should approach treatment</vt:lpstr>
      <vt:lpstr>How we approach treatment instead…</vt:lpstr>
      <vt:lpstr>Bronchodilators</vt:lpstr>
      <vt:lpstr>Hypertonic Saline (3%)</vt:lpstr>
      <vt:lpstr>Steroids and Antibiotics</vt:lpstr>
      <vt:lpstr>Chest Physiotherapy</vt:lpstr>
      <vt:lpstr>Suctioning</vt:lpstr>
      <vt:lpstr>Supportive Care</vt:lpstr>
      <vt:lpstr>Supportive Care</vt:lpstr>
      <vt:lpstr>Preventive Measures</vt:lpstr>
      <vt:lpstr>Questions???</vt:lpstr>
    </vt:vector>
  </TitlesOfParts>
  <Company>University of Tennessee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Slides 1-6 are title slides -  pick one and delete the remainder    Slides 7-13 are interior slides –  additional interior slides can be added by clicking “new slide” on the toolbar</dc:title>
  <dc:creator>McCoy, Elisha</dc:creator>
  <cp:lastModifiedBy>McCoy, Elisha</cp:lastModifiedBy>
  <cp:revision>131</cp:revision>
  <dcterms:created xsi:type="dcterms:W3CDTF">2019-05-13T14:18:23Z</dcterms:created>
  <dcterms:modified xsi:type="dcterms:W3CDTF">2019-05-28T20:44:08Z</dcterms:modified>
</cp:coreProperties>
</file>